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5143500" type="screen16x9"/>
  <p:notesSz cx="6858000" cy="9144000"/>
  <p:embeddedFontLst>
    <p:embeddedFont>
      <p:font typeface="Anonymous Pro" panose="02060609030202000504" pitchFamily="49" charset="0"/>
      <p:regular r:id="rId16"/>
      <p:bold r:id="rId17"/>
      <p:italic r:id="rId18"/>
      <p:boldItalic r:id="rId19"/>
    </p:embeddedFont>
    <p:embeddedFont>
      <p:font typeface="Source Code Pro" panose="020B0509030403020204" pitchFamily="49" charset="0"/>
      <p:regular r:id="rId20"/>
      <p:bold r:id="rId21"/>
      <p:italic r:id="rId22"/>
      <p:boldItalic r:id="rId23"/>
    </p:embeddedFont>
    <p:embeddedFont>
      <p:font typeface="Source Code Pro Medium" panose="020F0502020204030204" pitchFamily="34" charset="0"/>
      <p:regular r:id="rId24"/>
      <p:bold r:id="rId25"/>
      <p:italic r:id="rId26"/>
      <p:boldItalic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700"/>
  </p:normalViewPr>
  <p:slideViewPr>
    <p:cSldViewPr snapToGrid="0">
      <p:cViewPr varScale="1">
        <p:scale>
          <a:sx n="142" d="100"/>
          <a:sy n="142" d="100"/>
        </p:scale>
        <p:origin x="664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Google Shape;5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33450616917_1_2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33450616917_1_2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3450616917_1_2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33450616917_1_2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33469024119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" name="Google Shape;221;g33469024119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33469024119_0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g33469024119_0_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33469024119_0_3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33469024119_0_3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33469024119_0_3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33469024119_0_3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33469024119_0_4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33469024119_0_4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33469024119_0_4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33469024119_0_4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33469024119_0_4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33469024119_0_4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33450616917_1_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33450616917_1_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33450616917_1_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33450616917_1_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33469024119_0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33469024119_0_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>
            <a:off x="0" y="18400"/>
            <a:ext cx="9100200" cy="5038500"/>
          </a:xfrm>
          <a:prstGeom prst="rect">
            <a:avLst/>
          </a:prstGeom>
          <a:noFill/>
          <a:ln w="228600" cap="flat" cmpd="sng">
            <a:solidFill>
              <a:srgbClr val="B5F2E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Font typeface="Anonymous Pro"/>
              <a:buNone/>
              <a:defRPr sz="5200">
                <a:latin typeface="Anonymous Pro"/>
                <a:ea typeface="Anonymous Pro"/>
                <a:cs typeface="Anonymous Pro"/>
                <a:sym typeface="Anonymous Pr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Font typeface="Anonymous Pro"/>
              <a:buNone/>
              <a:defRPr sz="5200">
                <a:latin typeface="Anonymous Pro"/>
                <a:ea typeface="Anonymous Pro"/>
                <a:cs typeface="Anonymous Pro"/>
                <a:sym typeface="Anonymous Pr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Font typeface="Anonymous Pro"/>
              <a:buNone/>
              <a:defRPr sz="5200">
                <a:latin typeface="Anonymous Pro"/>
                <a:ea typeface="Anonymous Pro"/>
                <a:cs typeface="Anonymous Pro"/>
                <a:sym typeface="Anonymous Pr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Font typeface="Anonymous Pro"/>
              <a:buNone/>
              <a:defRPr sz="5200">
                <a:latin typeface="Anonymous Pro"/>
                <a:ea typeface="Anonymous Pro"/>
                <a:cs typeface="Anonymous Pro"/>
                <a:sym typeface="Anonymous Pr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Font typeface="Anonymous Pro"/>
              <a:buNone/>
              <a:defRPr sz="5200">
                <a:latin typeface="Anonymous Pro"/>
                <a:ea typeface="Anonymous Pro"/>
                <a:cs typeface="Anonymous Pro"/>
                <a:sym typeface="Anonymous Pr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Font typeface="Anonymous Pro"/>
              <a:buNone/>
              <a:defRPr sz="5200">
                <a:latin typeface="Anonymous Pro"/>
                <a:ea typeface="Anonymous Pro"/>
                <a:cs typeface="Anonymous Pro"/>
                <a:sym typeface="Anonymous Pr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Font typeface="Anonymous Pro"/>
              <a:buNone/>
              <a:defRPr sz="5200">
                <a:latin typeface="Anonymous Pro"/>
                <a:ea typeface="Anonymous Pro"/>
                <a:cs typeface="Anonymous Pro"/>
                <a:sym typeface="Anonymous Pr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Font typeface="Anonymous Pro"/>
              <a:buNone/>
              <a:defRPr sz="5200">
                <a:latin typeface="Anonymous Pro"/>
                <a:ea typeface="Anonymous Pro"/>
                <a:cs typeface="Anonymous Pro"/>
                <a:sym typeface="Anonymous Pr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Font typeface="Anonymous Pro"/>
              <a:buNone/>
              <a:defRPr sz="5200">
                <a:latin typeface="Anonymous Pro"/>
                <a:ea typeface="Anonymous Pro"/>
                <a:cs typeface="Anonymous Pro"/>
                <a:sym typeface="Anonymous Pro"/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onymous Pro"/>
              <a:buNone/>
              <a:defRPr sz="280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onymous Pro"/>
              <a:buNone/>
              <a:defRPr sz="280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onymous Pro"/>
              <a:buNone/>
              <a:defRPr sz="280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onymous Pro"/>
              <a:buNone/>
              <a:defRPr sz="280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onymous Pro"/>
              <a:buNone/>
              <a:defRPr sz="280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onymous Pro"/>
              <a:buNone/>
              <a:defRPr sz="280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onymous Pro"/>
              <a:buNone/>
              <a:defRPr sz="280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onymous Pro"/>
              <a:buNone/>
              <a:defRPr sz="280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onymous Pro"/>
              <a:buNone/>
              <a:defRPr sz="280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8" name="Google Shape;48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9" name="Google Shape;49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MSF Frame" type="titleOnly">
  <p:cSld name="TITLE_ONL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2" name="Google Shape;32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6" name="Google Shape;36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5" name="Google Shape;45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0" y="18400"/>
            <a:ext cx="9100200" cy="5038500"/>
          </a:xfrm>
          <a:prstGeom prst="rect">
            <a:avLst/>
          </a:prstGeom>
          <a:noFill/>
          <a:ln w="228600" cap="flat" cmpd="sng">
            <a:solidFill>
              <a:srgbClr val="B5F2E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onymous Pro"/>
              <a:buNone/>
              <a:defRPr sz="280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onymous Pro"/>
              <a:buNone/>
              <a:defRPr sz="280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onymous Pro"/>
              <a:buNone/>
              <a:defRPr sz="280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onymous Pro"/>
              <a:buNone/>
              <a:defRPr sz="280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onymous Pro"/>
              <a:buNone/>
              <a:defRPr sz="280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onymous Pro"/>
              <a:buNone/>
              <a:defRPr sz="280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onymous Pro"/>
              <a:buNone/>
              <a:defRPr sz="280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onymous Pro"/>
              <a:buNone/>
              <a:defRPr sz="280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onymous Pro"/>
              <a:buNone/>
              <a:defRPr sz="280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nonymous Pro"/>
              <a:buChar char="●"/>
              <a:defRPr sz="180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onymous Pro"/>
              <a:buChar char="○"/>
              <a:defRPr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onymous Pro"/>
              <a:buChar char="■"/>
              <a:defRPr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onymous Pro"/>
              <a:buChar char="●"/>
              <a:defRPr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onymous Pro"/>
              <a:buChar char="○"/>
              <a:defRPr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onymous Pro"/>
              <a:buChar char="■"/>
              <a:defRPr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onymous Pro"/>
              <a:buChar char="●"/>
              <a:defRPr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onymous Pro"/>
              <a:buChar char="○"/>
              <a:defRPr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onymous Pro"/>
              <a:buChar char="■"/>
              <a:defRPr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hyperlink" Target="https://www.linkedin.com/company/omsf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3"/>
          <p:cNvSpPr txBox="1">
            <a:spLocks noGrp="1"/>
          </p:cNvSpPr>
          <p:nvPr>
            <p:ph type="subTitle" idx="1"/>
          </p:nvPr>
        </p:nvSpPr>
        <p:spPr>
          <a:xfrm>
            <a:off x="311700" y="3900325"/>
            <a:ext cx="8520600" cy="92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 lnSpcReduction="2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Converge Meet-Up</a:t>
            </a:r>
            <a:endParaRPr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32">
                <a:solidFill>
                  <a:schemeClr val="dk1"/>
                </a:solidFill>
              </a:rPr>
              <a:t>San Francisco</a:t>
            </a:r>
            <a:endParaRPr sz="1732"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32">
                <a:solidFill>
                  <a:schemeClr val="dk1"/>
                </a:solidFill>
              </a:rPr>
              <a:t>2025-02-13</a:t>
            </a:r>
            <a:endParaRPr sz="1732">
              <a:solidFill>
                <a:schemeClr val="dk1"/>
              </a:solidFill>
            </a:endParaRPr>
          </a:p>
        </p:txBody>
      </p:sp>
      <p:pic>
        <p:nvPicPr>
          <p:cNvPr id="57" name="Google Shape;57;p13" title="OMSF-logo-2025-color-outline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44525" y="962450"/>
            <a:ext cx="2537000" cy="1752450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3"/>
          <p:cNvSpPr txBox="1"/>
          <p:nvPr/>
        </p:nvSpPr>
        <p:spPr>
          <a:xfrm>
            <a:off x="3821750" y="891200"/>
            <a:ext cx="7680600" cy="14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Open Molecular </a:t>
            </a:r>
            <a:endParaRPr sz="2800">
              <a:solidFill>
                <a:schemeClr val="dk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Software Foundation</a:t>
            </a:r>
            <a:endParaRPr sz="2800">
              <a:solidFill>
                <a:schemeClr val="dk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3910600" y="2056100"/>
            <a:ext cx="3740400" cy="7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Karmen Čondić-Jurkić</a:t>
            </a:r>
            <a:endParaRPr sz="2000">
              <a:solidFill>
                <a:schemeClr val="dk1"/>
              </a:solidFill>
              <a:latin typeface="Anonymous Pro"/>
              <a:ea typeface="Anonymous Pro"/>
              <a:cs typeface="Anonymous Pro"/>
              <a:sym typeface="Anonymou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i="1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Executive Director</a:t>
            </a:r>
            <a:endParaRPr sz="1800" i="1">
              <a:solidFill>
                <a:schemeClr val="dk1"/>
              </a:solidFill>
              <a:latin typeface="Anonymous Pro"/>
              <a:ea typeface="Anonymous Pro"/>
              <a:cs typeface="Anonymous Pro"/>
              <a:sym typeface="Anonymous Pro"/>
            </a:endParaRPr>
          </a:p>
        </p:txBody>
      </p:sp>
      <p:cxnSp>
        <p:nvCxnSpPr>
          <p:cNvPr id="60" name="Google Shape;60;p13"/>
          <p:cNvCxnSpPr/>
          <p:nvPr/>
        </p:nvCxnSpPr>
        <p:spPr>
          <a:xfrm>
            <a:off x="868775" y="3702150"/>
            <a:ext cx="7315500" cy="19800"/>
          </a:xfrm>
          <a:prstGeom prst="straightConnector1">
            <a:avLst/>
          </a:prstGeom>
          <a:noFill/>
          <a:ln w="38100" cap="flat" cmpd="sng">
            <a:solidFill>
              <a:srgbClr val="B5F2E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2"/>
          <p:cNvSpPr txBox="1">
            <a:spLocks noGrp="1"/>
          </p:cNvSpPr>
          <p:nvPr>
            <p:ph type="title"/>
          </p:nvPr>
        </p:nvSpPr>
        <p:spPr>
          <a:xfrm>
            <a:off x="311700" y="2817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latin typeface="Source Code Pro"/>
                <a:ea typeface="Source Code Pro"/>
                <a:cs typeface="Source Code Pro"/>
                <a:sym typeface="Source Code Pro"/>
              </a:rPr>
              <a:t>SOFTWARE PROJECTS</a:t>
            </a:r>
            <a:endParaRPr sz="3000"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pic>
        <p:nvPicPr>
          <p:cNvPr id="167" name="Google Shape;167;p22"/>
          <p:cNvPicPr preferRelativeResize="0"/>
          <p:nvPr/>
        </p:nvPicPr>
        <p:blipFill>
          <a:blip r:embed="rId3">
            <a:alphaModFix amt="63000"/>
          </a:blip>
          <a:stretch>
            <a:fillRect/>
          </a:stretch>
        </p:blipFill>
        <p:spPr>
          <a:xfrm>
            <a:off x="2575686" y="3404100"/>
            <a:ext cx="1000875" cy="1000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22"/>
          <p:cNvPicPr preferRelativeResize="0"/>
          <p:nvPr/>
        </p:nvPicPr>
        <p:blipFill>
          <a:blip r:embed="rId4">
            <a:alphaModFix amt="63000"/>
          </a:blip>
          <a:stretch>
            <a:fillRect/>
          </a:stretch>
        </p:blipFill>
        <p:spPr>
          <a:xfrm>
            <a:off x="714936" y="3381763"/>
            <a:ext cx="1000875" cy="1000875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22"/>
          <p:cNvSpPr txBox="1"/>
          <p:nvPr/>
        </p:nvSpPr>
        <p:spPr>
          <a:xfrm>
            <a:off x="98575" y="2571875"/>
            <a:ext cx="22017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1"/>
                </a:solidFill>
                <a:latin typeface="Source Code Pro Medium"/>
                <a:ea typeface="Source Code Pro Medium"/>
                <a:cs typeface="Source Code Pro Medium"/>
                <a:sym typeface="Source Code Pro Medium"/>
              </a:rPr>
              <a:t>Open Force </a:t>
            </a:r>
            <a:endParaRPr sz="1300">
              <a:solidFill>
                <a:schemeClr val="dk1"/>
              </a:solidFill>
              <a:latin typeface="Source Code Pro Medium"/>
              <a:ea typeface="Source Code Pro Medium"/>
              <a:cs typeface="Source Code Pro Medium"/>
              <a:sym typeface="Source Code Pro Medium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1"/>
                </a:solidFill>
                <a:latin typeface="Source Code Pro Medium"/>
                <a:ea typeface="Source Code Pro Medium"/>
                <a:cs typeface="Source Code Pro Medium"/>
                <a:sym typeface="Source Code Pro Medium"/>
              </a:rPr>
              <a:t>Field</a:t>
            </a:r>
            <a:endParaRPr sz="1300">
              <a:solidFill>
                <a:schemeClr val="dk1"/>
              </a:solidFill>
              <a:latin typeface="Source Code Pro Medium"/>
              <a:ea typeface="Source Code Pro Medium"/>
              <a:cs typeface="Source Code Pro Medium"/>
              <a:sym typeface="Source Code Pro Medium"/>
            </a:endParaRPr>
          </a:p>
        </p:txBody>
      </p:sp>
      <p:sp>
        <p:nvSpPr>
          <p:cNvPr id="170" name="Google Shape;170;p22"/>
          <p:cNvSpPr txBox="1"/>
          <p:nvPr/>
        </p:nvSpPr>
        <p:spPr>
          <a:xfrm>
            <a:off x="1969775" y="2574913"/>
            <a:ext cx="22017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1"/>
                </a:solidFill>
                <a:latin typeface="Source Code Pro Medium"/>
                <a:ea typeface="Source Code Pro Medium"/>
                <a:cs typeface="Source Code Pro Medium"/>
                <a:sym typeface="Source Code Pro Medium"/>
              </a:rPr>
              <a:t>Open Free </a:t>
            </a:r>
            <a:endParaRPr sz="1300">
              <a:solidFill>
                <a:schemeClr val="dk1"/>
              </a:solidFill>
              <a:latin typeface="Source Code Pro Medium"/>
              <a:ea typeface="Source Code Pro Medium"/>
              <a:cs typeface="Source Code Pro Medium"/>
              <a:sym typeface="Source Code Pro Medium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1"/>
                </a:solidFill>
                <a:latin typeface="Source Code Pro Medium"/>
                <a:ea typeface="Source Code Pro Medium"/>
                <a:cs typeface="Source Code Pro Medium"/>
                <a:sym typeface="Source Code Pro Medium"/>
              </a:rPr>
              <a:t>Energy</a:t>
            </a:r>
            <a:endParaRPr sz="1300">
              <a:solidFill>
                <a:schemeClr val="dk1"/>
              </a:solidFill>
              <a:latin typeface="Source Code Pro Medium"/>
              <a:ea typeface="Source Code Pro Medium"/>
              <a:cs typeface="Source Code Pro Medium"/>
              <a:sym typeface="Source Code Pro Medium"/>
            </a:endParaRPr>
          </a:p>
        </p:txBody>
      </p:sp>
      <p:sp>
        <p:nvSpPr>
          <p:cNvPr id="171" name="Google Shape;171;p22"/>
          <p:cNvSpPr txBox="1"/>
          <p:nvPr/>
        </p:nvSpPr>
        <p:spPr>
          <a:xfrm>
            <a:off x="252476" y="4378925"/>
            <a:ext cx="19101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openforcefield.org</a:t>
            </a:r>
            <a:endParaRPr sz="1200">
              <a:solidFill>
                <a:schemeClr val="dk1"/>
              </a:solidFill>
              <a:latin typeface="Anonymous Pro"/>
              <a:ea typeface="Anonymous Pro"/>
              <a:cs typeface="Anonymous Pro"/>
              <a:sym typeface="Anonymous Pro"/>
            </a:endParaRPr>
          </a:p>
        </p:txBody>
      </p:sp>
      <p:sp>
        <p:nvSpPr>
          <p:cNvPr id="172" name="Google Shape;172;p22"/>
          <p:cNvSpPr txBox="1"/>
          <p:nvPr/>
        </p:nvSpPr>
        <p:spPr>
          <a:xfrm>
            <a:off x="2176100" y="4378925"/>
            <a:ext cx="18210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openfree.energy</a:t>
            </a:r>
            <a:endParaRPr sz="1200">
              <a:solidFill>
                <a:schemeClr val="dk1"/>
              </a:solidFill>
              <a:latin typeface="Anonymous Pro"/>
              <a:ea typeface="Anonymous Pro"/>
              <a:cs typeface="Anonymous Pro"/>
              <a:sym typeface="Anonymous Pro"/>
            </a:endParaRPr>
          </a:p>
        </p:txBody>
      </p:sp>
      <p:pic>
        <p:nvPicPr>
          <p:cNvPr id="173" name="Google Shape;173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567962" y="1597525"/>
            <a:ext cx="984420" cy="9844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2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10711" y="1637827"/>
            <a:ext cx="977437" cy="88145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2"/>
          <p:cNvSpPr txBox="1"/>
          <p:nvPr/>
        </p:nvSpPr>
        <p:spPr>
          <a:xfrm>
            <a:off x="7098225" y="2556975"/>
            <a:ext cx="14316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1"/>
                </a:solidFill>
                <a:latin typeface="Source Code Pro Medium"/>
                <a:ea typeface="Source Code Pro Medium"/>
                <a:cs typeface="Source Code Pro Medium"/>
                <a:sym typeface="Source Code Pro Medium"/>
              </a:rPr>
              <a:t>OpenADMET</a:t>
            </a:r>
            <a:endParaRPr sz="1300">
              <a:solidFill>
                <a:schemeClr val="dk1"/>
              </a:solidFill>
              <a:latin typeface="Source Code Pro Medium"/>
              <a:ea typeface="Source Code Pro Medium"/>
              <a:cs typeface="Source Code Pro Medium"/>
              <a:sym typeface="Source Code Pro Medium"/>
            </a:endParaRPr>
          </a:p>
        </p:txBody>
      </p:sp>
      <p:sp>
        <p:nvSpPr>
          <p:cNvPr id="176" name="Google Shape;176;p22"/>
          <p:cNvSpPr txBox="1"/>
          <p:nvPr/>
        </p:nvSpPr>
        <p:spPr>
          <a:xfrm>
            <a:off x="7074396" y="4376821"/>
            <a:ext cx="15201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openadmet.org</a:t>
            </a:r>
            <a:endParaRPr sz="1200">
              <a:solidFill>
                <a:schemeClr val="dk1"/>
              </a:solidFill>
              <a:latin typeface="Anonymous Pro"/>
              <a:ea typeface="Anonymous Pro"/>
              <a:cs typeface="Anonymous Pro"/>
              <a:sym typeface="Anonymous Pro"/>
            </a:endParaRPr>
          </a:p>
        </p:txBody>
      </p:sp>
      <p:pic>
        <p:nvPicPr>
          <p:cNvPr id="177" name="Google Shape;177;p22"/>
          <p:cNvPicPr preferRelativeResize="0"/>
          <p:nvPr/>
        </p:nvPicPr>
        <p:blipFill rotWithShape="1">
          <a:blip r:embed="rId7">
            <a:alphaModFix/>
          </a:blip>
          <a:srcRect l="10" t="3283" r="-10" b="-1016"/>
          <a:stretch/>
        </p:blipFill>
        <p:spPr>
          <a:xfrm>
            <a:off x="7284912" y="1488163"/>
            <a:ext cx="1067091" cy="1031089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78" name="Google Shape;178;p22"/>
          <p:cNvPicPr preferRelativeResize="0"/>
          <p:nvPr/>
        </p:nvPicPr>
        <p:blipFill>
          <a:blip r:embed="rId8">
            <a:alphaModFix amt="63000"/>
          </a:blip>
          <a:stretch>
            <a:fillRect/>
          </a:stretch>
        </p:blipFill>
        <p:spPr>
          <a:xfrm>
            <a:off x="7260741" y="3367077"/>
            <a:ext cx="1147303" cy="10858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79" name="Google Shape;179;p22"/>
          <p:cNvCxnSpPr/>
          <p:nvPr/>
        </p:nvCxnSpPr>
        <p:spPr>
          <a:xfrm rot="10800000" flipH="1">
            <a:off x="7339424" y="3302613"/>
            <a:ext cx="297600" cy="1200"/>
          </a:xfrm>
          <a:prstGeom prst="straightConnector1">
            <a:avLst/>
          </a:prstGeom>
          <a:noFill/>
          <a:ln w="114300" cap="flat" cmpd="sng">
            <a:solidFill>
              <a:srgbClr val="EA96A9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80" name="Google Shape;180;p22"/>
          <p:cNvGrpSpPr/>
          <p:nvPr/>
        </p:nvGrpSpPr>
        <p:grpSpPr>
          <a:xfrm>
            <a:off x="3996299" y="1527562"/>
            <a:ext cx="1382100" cy="3220663"/>
            <a:chOff x="5676874" y="1525512"/>
            <a:chExt cx="1382100" cy="3220663"/>
          </a:xfrm>
        </p:grpSpPr>
        <p:pic>
          <p:nvPicPr>
            <p:cNvPr id="181" name="Google Shape;181;p22"/>
            <p:cNvPicPr preferRelativeResize="0"/>
            <p:nvPr/>
          </p:nvPicPr>
          <p:blipFill>
            <a:blip r:embed="rId9">
              <a:alphaModFix amt="63000"/>
            </a:blip>
            <a:stretch>
              <a:fillRect/>
            </a:stretch>
          </p:blipFill>
          <p:spPr>
            <a:xfrm>
              <a:off x="5847575" y="3361862"/>
              <a:ext cx="1040700" cy="10407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82" name="Google Shape;182;p22"/>
            <p:cNvSpPr txBox="1"/>
            <p:nvPr/>
          </p:nvSpPr>
          <p:spPr>
            <a:xfrm>
              <a:off x="5748675" y="2571750"/>
              <a:ext cx="1206600" cy="38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300">
                  <a:solidFill>
                    <a:schemeClr val="dk1"/>
                  </a:solidFill>
                  <a:latin typeface="Source Code Pro Medium"/>
                  <a:ea typeface="Source Code Pro Medium"/>
                  <a:cs typeface="Source Code Pro Medium"/>
                  <a:sym typeface="Source Code Pro Medium"/>
                </a:rPr>
                <a:t>OpenFold</a:t>
              </a:r>
              <a:endParaRPr sz="1300">
                <a:solidFill>
                  <a:schemeClr val="dk1"/>
                </a:solidFill>
                <a:latin typeface="Source Code Pro Medium"/>
                <a:ea typeface="Source Code Pro Medium"/>
                <a:cs typeface="Source Code Pro Medium"/>
                <a:sym typeface="Source Code Pro Medium"/>
              </a:endParaRPr>
            </a:p>
          </p:txBody>
        </p:sp>
        <p:sp>
          <p:nvSpPr>
            <p:cNvPr id="183" name="Google Shape;183;p22"/>
            <p:cNvSpPr txBox="1"/>
            <p:nvPr/>
          </p:nvSpPr>
          <p:spPr>
            <a:xfrm>
              <a:off x="5676874" y="4376875"/>
              <a:ext cx="13821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dk1"/>
                  </a:solidFill>
                  <a:latin typeface="Anonymous Pro"/>
                  <a:ea typeface="Anonymous Pro"/>
                  <a:cs typeface="Anonymous Pro"/>
                  <a:sym typeface="Anonymous Pro"/>
                </a:rPr>
                <a:t>openfold.io</a:t>
              </a:r>
              <a:endParaRPr sz="120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endParaRPr>
            </a:p>
          </p:txBody>
        </p:sp>
        <p:pic>
          <p:nvPicPr>
            <p:cNvPr id="184" name="Google Shape;184;p22"/>
            <p:cNvPicPr preferRelativeResize="0"/>
            <p:nvPr/>
          </p:nvPicPr>
          <p:blipFill rotWithShape="1">
            <a:blip r:embed="rId10">
              <a:alphaModFix/>
            </a:blip>
            <a:srcRect r="714"/>
            <a:stretch/>
          </p:blipFill>
          <p:spPr>
            <a:xfrm>
              <a:off x="5790221" y="1525512"/>
              <a:ext cx="977400" cy="984300"/>
            </a:xfrm>
            <a:prstGeom prst="ellipse">
              <a:avLst/>
            </a:prstGeom>
            <a:noFill/>
            <a:ln>
              <a:noFill/>
            </a:ln>
          </p:spPr>
        </p:pic>
        <p:cxnSp>
          <p:nvCxnSpPr>
            <p:cNvPr id="185" name="Google Shape;185;p22"/>
            <p:cNvCxnSpPr/>
            <p:nvPr/>
          </p:nvCxnSpPr>
          <p:spPr>
            <a:xfrm rot="10800000" flipH="1">
              <a:off x="5922124" y="3302613"/>
              <a:ext cx="297600" cy="1200"/>
            </a:xfrm>
            <a:prstGeom prst="straightConnector1">
              <a:avLst/>
            </a:prstGeom>
            <a:noFill/>
            <a:ln w="114300" cap="flat" cmpd="sng">
              <a:solidFill>
                <a:srgbClr val="FF990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86" name="Google Shape;186;p22"/>
          <p:cNvGrpSpPr/>
          <p:nvPr/>
        </p:nvGrpSpPr>
        <p:grpSpPr>
          <a:xfrm>
            <a:off x="5528182" y="1835075"/>
            <a:ext cx="1582800" cy="2936300"/>
            <a:chOff x="3989657" y="1811925"/>
            <a:chExt cx="1582800" cy="2936300"/>
          </a:xfrm>
        </p:grpSpPr>
        <p:pic>
          <p:nvPicPr>
            <p:cNvPr id="187" name="Google Shape;187;p22"/>
            <p:cNvPicPr preferRelativeResize="0"/>
            <p:nvPr/>
          </p:nvPicPr>
          <p:blipFill>
            <a:blip r:embed="rId11">
              <a:alphaModFix amt="63000"/>
            </a:blip>
            <a:stretch>
              <a:fillRect/>
            </a:stretch>
          </p:blipFill>
          <p:spPr>
            <a:xfrm>
              <a:off x="4187425" y="3409563"/>
              <a:ext cx="1000875" cy="10008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88" name="Google Shape;188;p22"/>
            <p:cNvSpPr txBox="1"/>
            <p:nvPr/>
          </p:nvSpPr>
          <p:spPr>
            <a:xfrm>
              <a:off x="4098307" y="2557025"/>
              <a:ext cx="1147200" cy="38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300">
                  <a:solidFill>
                    <a:schemeClr val="dk1"/>
                  </a:solidFill>
                  <a:latin typeface="Source Code Pro Medium"/>
                  <a:ea typeface="Source Code Pro Medium"/>
                  <a:cs typeface="Source Code Pro Medium"/>
                  <a:sym typeface="Source Code Pro Medium"/>
                </a:rPr>
                <a:t>WESTPA</a:t>
              </a:r>
              <a:endParaRPr sz="1300">
                <a:solidFill>
                  <a:schemeClr val="dk1"/>
                </a:solidFill>
                <a:latin typeface="Source Code Pro Medium"/>
                <a:ea typeface="Source Code Pro Medium"/>
                <a:cs typeface="Source Code Pro Medium"/>
                <a:sym typeface="Source Code Pro Medium"/>
              </a:endParaRPr>
            </a:p>
          </p:txBody>
        </p:sp>
        <p:sp>
          <p:nvSpPr>
            <p:cNvPr id="189" name="Google Shape;189;p22"/>
            <p:cNvSpPr txBox="1"/>
            <p:nvPr/>
          </p:nvSpPr>
          <p:spPr>
            <a:xfrm>
              <a:off x="3989657" y="4378925"/>
              <a:ext cx="15828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dk1"/>
                  </a:solidFill>
                  <a:latin typeface="Anonymous Pro"/>
                  <a:ea typeface="Anonymous Pro"/>
                  <a:cs typeface="Anonymous Pro"/>
                  <a:sym typeface="Anonymous Pro"/>
                </a:rPr>
                <a:t>westpa.github.io</a:t>
              </a:r>
              <a:endParaRPr sz="120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endParaRPr>
            </a:p>
          </p:txBody>
        </p:sp>
        <p:pic>
          <p:nvPicPr>
            <p:cNvPr id="190" name="Google Shape;190;p22"/>
            <p:cNvPicPr preferRelativeResize="0"/>
            <p:nvPr/>
          </p:nvPicPr>
          <p:blipFill>
            <a:blip r:embed="rId12">
              <a:alphaModFix/>
            </a:blip>
            <a:stretch>
              <a:fillRect/>
            </a:stretch>
          </p:blipFill>
          <p:spPr>
            <a:xfrm>
              <a:off x="4095974" y="1811925"/>
              <a:ext cx="1206470" cy="561079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91" name="Google Shape;191;p22"/>
            <p:cNvCxnSpPr/>
            <p:nvPr/>
          </p:nvCxnSpPr>
          <p:spPr>
            <a:xfrm rot="10800000" flipH="1">
              <a:off x="4274399" y="3302625"/>
              <a:ext cx="297600" cy="1200"/>
            </a:xfrm>
            <a:prstGeom prst="straightConnector1">
              <a:avLst/>
            </a:prstGeom>
            <a:noFill/>
            <a:ln w="114300" cap="flat" cmpd="sng">
              <a:solidFill>
                <a:srgbClr val="ABA6DF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cxnSp>
        <p:nvCxnSpPr>
          <p:cNvPr id="192" name="Google Shape;192;p22"/>
          <p:cNvCxnSpPr/>
          <p:nvPr/>
        </p:nvCxnSpPr>
        <p:spPr>
          <a:xfrm rot="10800000" flipH="1">
            <a:off x="2653124" y="3302613"/>
            <a:ext cx="297600" cy="1200"/>
          </a:xfrm>
          <a:prstGeom prst="straightConnector1">
            <a:avLst/>
          </a:prstGeom>
          <a:noFill/>
          <a:ln w="114300" cap="flat" cmpd="sng">
            <a:solidFill>
              <a:srgbClr val="C4CCD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3" name="Google Shape;193;p22"/>
          <p:cNvCxnSpPr/>
          <p:nvPr/>
        </p:nvCxnSpPr>
        <p:spPr>
          <a:xfrm rot="10800000" flipH="1">
            <a:off x="784049" y="3302613"/>
            <a:ext cx="297600" cy="1200"/>
          </a:xfrm>
          <a:prstGeom prst="straightConnector1">
            <a:avLst/>
          </a:prstGeom>
          <a:noFill/>
          <a:ln w="114300" cap="flat" cmpd="sng">
            <a:solidFill>
              <a:srgbClr val="5AA2C7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3"/>
          <p:cNvSpPr txBox="1">
            <a:spLocks noGrp="1"/>
          </p:cNvSpPr>
          <p:nvPr>
            <p:ph type="title"/>
          </p:nvPr>
        </p:nvSpPr>
        <p:spPr>
          <a:xfrm>
            <a:off x="311700" y="29695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latin typeface="Source Code Pro"/>
                <a:ea typeface="Source Code Pro"/>
                <a:cs typeface="Source Code Pro"/>
                <a:sym typeface="Source Code Pro"/>
              </a:rPr>
              <a:t>COMMUNITY-BUILDING PROJECTS</a:t>
            </a:r>
            <a:endParaRPr sz="3000"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cxnSp>
        <p:nvCxnSpPr>
          <p:cNvPr id="199" name="Google Shape;199;p23"/>
          <p:cNvCxnSpPr/>
          <p:nvPr/>
        </p:nvCxnSpPr>
        <p:spPr>
          <a:xfrm rot="10800000" flipH="1">
            <a:off x="3073561" y="3206675"/>
            <a:ext cx="297600" cy="1200"/>
          </a:xfrm>
          <a:prstGeom prst="straightConnector1">
            <a:avLst/>
          </a:prstGeom>
          <a:noFill/>
          <a:ln w="114300" cap="flat" cmpd="sng">
            <a:solidFill>
              <a:srgbClr val="DFF19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0" name="Google Shape;200;p23"/>
          <p:cNvCxnSpPr/>
          <p:nvPr/>
        </p:nvCxnSpPr>
        <p:spPr>
          <a:xfrm rot="10800000" flipH="1">
            <a:off x="1176499" y="3206675"/>
            <a:ext cx="297600" cy="1200"/>
          </a:xfrm>
          <a:prstGeom prst="straightConnector1">
            <a:avLst/>
          </a:prstGeom>
          <a:noFill/>
          <a:ln w="114300" cap="flat" cmpd="sng">
            <a:solidFill>
              <a:srgbClr val="62978D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1" name="Google Shape;201;p23"/>
          <p:cNvSpPr txBox="1"/>
          <p:nvPr/>
        </p:nvSpPr>
        <p:spPr>
          <a:xfrm>
            <a:off x="4835725" y="2716088"/>
            <a:ext cx="14196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 b="1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Alchemistry</a:t>
            </a:r>
            <a:endParaRPr sz="1300" b="1">
              <a:solidFill>
                <a:schemeClr val="dk1"/>
              </a:solidFill>
              <a:latin typeface="Anonymous Pro"/>
              <a:ea typeface="Anonymous Pro"/>
              <a:cs typeface="Anonymous Pro"/>
              <a:sym typeface="Anonymous Pro"/>
            </a:endParaRPr>
          </a:p>
        </p:txBody>
      </p:sp>
      <p:sp>
        <p:nvSpPr>
          <p:cNvPr id="202" name="Google Shape;202;p23"/>
          <p:cNvSpPr txBox="1"/>
          <p:nvPr/>
        </p:nvSpPr>
        <p:spPr>
          <a:xfrm>
            <a:off x="4661375" y="4256613"/>
            <a:ext cx="16395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feworkshop.org</a:t>
            </a:r>
            <a:endParaRPr sz="1200">
              <a:solidFill>
                <a:schemeClr val="dk1"/>
              </a:solidFill>
              <a:latin typeface="Anonymous Pro"/>
              <a:ea typeface="Anonymous Pro"/>
              <a:cs typeface="Anonymous Pro"/>
              <a:sym typeface="Anonymous Pro"/>
            </a:endParaRPr>
          </a:p>
        </p:txBody>
      </p:sp>
      <p:pic>
        <p:nvPicPr>
          <p:cNvPr id="203" name="Google Shape;203;p23"/>
          <p:cNvPicPr preferRelativeResize="0"/>
          <p:nvPr/>
        </p:nvPicPr>
        <p:blipFill>
          <a:blip r:embed="rId3">
            <a:alphaModFix amt="63000"/>
          </a:blip>
          <a:stretch>
            <a:fillRect/>
          </a:stretch>
        </p:blipFill>
        <p:spPr>
          <a:xfrm>
            <a:off x="1091638" y="3272500"/>
            <a:ext cx="1000875" cy="1000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23"/>
          <p:cNvPicPr preferRelativeResize="0"/>
          <p:nvPr/>
        </p:nvPicPr>
        <p:blipFill>
          <a:blip r:embed="rId4">
            <a:alphaModFix amt="63000"/>
          </a:blip>
          <a:stretch>
            <a:fillRect/>
          </a:stretch>
        </p:blipFill>
        <p:spPr>
          <a:xfrm>
            <a:off x="2993550" y="3272500"/>
            <a:ext cx="1000875" cy="1000875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23"/>
          <p:cNvSpPr txBox="1"/>
          <p:nvPr/>
        </p:nvSpPr>
        <p:spPr>
          <a:xfrm>
            <a:off x="797400" y="2716088"/>
            <a:ext cx="15894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 b="1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Open Rosetta</a:t>
            </a:r>
            <a:endParaRPr sz="1300" b="1">
              <a:solidFill>
                <a:schemeClr val="dk1"/>
              </a:solidFill>
              <a:latin typeface="Anonymous Pro"/>
              <a:ea typeface="Anonymous Pro"/>
              <a:cs typeface="Anonymous Pro"/>
              <a:sym typeface="Anonymous Pro"/>
            </a:endParaRPr>
          </a:p>
        </p:txBody>
      </p:sp>
      <p:sp>
        <p:nvSpPr>
          <p:cNvPr id="206" name="Google Shape;206;p23"/>
          <p:cNvSpPr txBox="1"/>
          <p:nvPr/>
        </p:nvSpPr>
        <p:spPr>
          <a:xfrm>
            <a:off x="2973662" y="2716100"/>
            <a:ext cx="10407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 b="1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BPDMC</a:t>
            </a:r>
            <a:endParaRPr sz="1300" b="1">
              <a:solidFill>
                <a:schemeClr val="dk1"/>
              </a:solidFill>
              <a:latin typeface="Anonymous Pro"/>
              <a:ea typeface="Anonymous Pro"/>
              <a:cs typeface="Anonymous Pro"/>
              <a:sym typeface="Anonymous Pro"/>
            </a:endParaRPr>
          </a:p>
        </p:txBody>
      </p:sp>
      <p:sp>
        <p:nvSpPr>
          <p:cNvPr id="207" name="Google Shape;207;p23"/>
          <p:cNvSpPr txBox="1"/>
          <p:nvPr/>
        </p:nvSpPr>
        <p:spPr>
          <a:xfrm>
            <a:off x="700950" y="4204325"/>
            <a:ext cx="18660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rosettacommons.org</a:t>
            </a:r>
            <a:endParaRPr sz="1200">
              <a:solidFill>
                <a:schemeClr val="dk1"/>
              </a:solidFill>
              <a:latin typeface="Anonymous Pro"/>
              <a:ea typeface="Anonymous Pro"/>
              <a:cs typeface="Anonymous Pro"/>
              <a:sym typeface="Anonymous Pro"/>
            </a:endParaRPr>
          </a:p>
        </p:txBody>
      </p:sp>
      <p:sp>
        <p:nvSpPr>
          <p:cNvPr id="208" name="Google Shape;208;p23"/>
          <p:cNvSpPr txBox="1"/>
          <p:nvPr/>
        </p:nvSpPr>
        <p:spPr>
          <a:xfrm>
            <a:off x="2965537" y="4204325"/>
            <a:ext cx="10407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bpdmc.org</a:t>
            </a:r>
            <a:endParaRPr sz="1200">
              <a:solidFill>
                <a:schemeClr val="dk1"/>
              </a:solidFill>
              <a:latin typeface="Anonymous Pro"/>
              <a:ea typeface="Anonymous Pro"/>
              <a:cs typeface="Anonymous Pro"/>
              <a:sym typeface="Anonymous Pro"/>
            </a:endParaRPr>
          </a:p>
        </p:txBody>
      </p:sp>
      <p:pic>
        <p:nvPicPr>
          <p:cNvPr id="209" name="Google Shape;209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78251" y="1737336"/>
            <a:ext cx="827700" cy="9843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210" name="Google Shape;210;p2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081701" y="2157656"/>
            <a:ext cx="824631" cy="3155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23"/>
          <p:cNvPicPr preferRelativeResize="0"/>
          <p:nvPr/>
        </p:nvPicPr>
        <p:blipFill rotWithShape="1">
          <a:blip r:embed="rId7">
            <a:alphaModFix amt="72000"/>
          </a:blip>
          <a:srcRect t="18864" b="15037"/>
          <a:stretch/>
        </p:blipFill>
        <p:spPr>
          <a:xfrm>
            <a:off x="5045077" y="1788637"/>
            <a:ext cx="872100" cy="8817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212" name="Google Shape;212;p23"/>
          <p:cNvPicPr preferRelativeResize="0"/>
          <p:nvPr/>
        </p:nvPicPr>
        <p:blipFill>
          <a:blip r:embed="rId8">
            <a:alphaModFix amt="63000"/>
          </a:blip>
          <a:stretch>
            <a:fillRect/>
          </a:stretch>
        </p:blipFill>
        <p:spPr>
          <a:xfrm>
            <a:off x="4980688" y="3324788"/>
            <a:ext cx="1000875" cy="10008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13" name="Google Shape;213;p23"/>
          <p:cNvCxnSpPr/>
          <p:nvPr/>
        </p:nvCxnSpPr>
        <p:spPr>
          <a:xfrm rot="10800000" flipH="1">
            <a:off x="5052699" y="3258963"/>
            <a:ext cx="297600" cy="1200"/>
          </a:xfrm>
          <a:prstGeom prst="straightConnector1">
            <a:avLst/>
          </a:prstGeom>
          <a:noFill/>
          <a:ln w="114300" cap="flat" cmpd="sng">
            <a:solidFill>
              <a:srgbClr val="85AEFF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14" name="Google Shape;214;p2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967825" y="3324800"/>
            <a:ext cx="1040700" cy="10406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2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6847075" y="1899826"/>
            <a:ext cx="1419600" cy="775740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p23"/>
          <p:cNvSpPr txBox="1"/>
          <p:nvPr/>
        </p:nvSpPr>
        <p:spPr>
          <a:xfrm>
            <a:off x="6668425" y="4256613"/>
            <a:ext cx="16395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winterschool.cc</a:t>
            </a:r>
            <a:endParaRPr sz="1200">
              <a:solidFill>
                <a:schemeClr val="dk1"/>
              </a:solidFill>
              <a:latin typeface="Anonymous Pro"/>
              <a:ea typeface="Anonymous Pro"/>
              <a:cs typeface="Anonymous Pro"/>
              <a:sym typeface="Anonymous Pro"/>
            </a:endParaRPr>
          </a:p>
        </p:txBody>
      </p:sp>
      <p:cxnSp>
        <p:nvCxnSpPr>
          <p:cNvPr id="217" name="Google Shape;217;p23"/>
          <p:cNvCxnSpPr/>
          <p:nvPr/>
        </p:nvCxnSpPr>
        <p:spPr>
          <a:xfrm rot="10800000" flipH="1">
            <a:off x="7056674" y="3258963"/>
            <a:ext cx="297600" cy="1200"/>
          </a:xfrm>
          <a:prstGeom prst="straightConnector1">
            <a:avLst/>
          </a:prstGeom>
          <a:noFill/>
          <a:ln w="114300" cap="flat" cmpd="sng">
            <a:solidFill>
              <a:srgbClr val="26347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8" name="Google Shape;218;p23"/>
          <p:cNvSpPr txBox="1"/>
          <p:nvPr/>
        </p:nvSpPr>
        <p:spPr>
          <a:xfrm>
            <a:off x="6778375" y="2716088"/>
            <a:ext cx="14196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 b="1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VWSCC</a:t>
            </a:r>
            <a:endParaRPr sz="1300" b="1">
              <a:solidFill>
                <a:schemeClr val="dk1"/>
              </a:solidFill>
              <a:latin typeface="Anonymous Pro"/>
              <a:ea typeface="Anonymous Pro"/>
              <a:cs typeface="Anonymous Pro"/>
              <a:sym typeface="Anonymous Pr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Google Shape;223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4563943">
            <a:off x="2236390" y="-247386"/>
            <a:ext cx="4790624" cy="6776175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24"/>
          <p:cNvSpPr txBox="1">
            <a:spLocks noGrp="1"/>
          </p:cNvSpPr>
          <p:nvPr>
            <p:ph type="body" idx="1"/>
          </p:nvPr>
        </p:nvSpPr>
        <p:spPr>
          <a:xfrm>
            <a:off x="-255321" y="1125475"/>
            <a:ext cx="1589400" cy="72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500" dirty="0"/>
              <a:t>join a consortium</a:t>
            </a:r>
            <a:endParaRPr sz="1500" dirty="0">
              <a:solidFill>
                <a:schemeClr val="dk1"/>
              </a:solidFill>
            </a:endParaRPr>
          </a:p>
        </p:txBody>
      </p:sp>
      <p:sp>
        <p:nvSpPr>
          <p:cNvPr id="225" name="Google Shape;225;p24"/>
          <p:cNvSpPr txBox="1">
            <a:spLocks noGrp="1"/>
          </p:cNvSpPr>
          <p:nvPr>
            <p:ph type="title"/>
          </p:nvPr>
        </p:nvSpPr>
        <p:spPr>
          <a:xfrm>
            <a:off x="118638" y="138975"/>
            <a:ext cx="8796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020" dirty="0">
                <a:latin typeface="Source Code Pro"/>
                <a:ea typeface="Source Code Pro"/>
                <a:cs typeface="Source Code Pro"/>
                <a:sym typeface="Source Code Pro"/>
              </a:rPr>
              <a:t>GET INVOLVED!</a:t>
            </a:r>
            <a:endParaRPr sz="3020" dirty="0"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sp>
        <p:nvSpPr>
          <p:cNvPr id="226" name="Google Shape;226;p24"/>
          <p:cNvSpPr txBox="1">
            <a:spLocks noGrp="1"/>
          </p:cNvSpPr>
          <p:nvPr>
            <p:ph type="body" idx="1"/>
          </p:nvPr>
        </p:nvSpPr>
        <p:spPr>
          <a:xfrm>
            <a:off x="1826261" y="1044542"/>
            <a:ext cx="2325600" cy="722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500" dirty="0"/>
              <a:t>start a new project (or bring your old)</a:t>
            </a:r>
            <a:endParaRPr sz="1500" dirty="0">
              <a:solidFill>
                <a:schemeClr val="dk1"/>
              </a:solidFill>
            </a:endParaRPr>
          </a:p>
        </p:txBody>
      </p:sp>
      <p:sp>
        <p:nvSpPr>
          <p:cNvPr id="227" name="Google Shape;227;p24"/>
          <p:cNvSpPr txBox="1">
            <a:spLocks noGrp="1"/>
          </p:cNvSpPr>
          <p:nvPr>
            <p:ph type="body" idx="1"/>
          </p:nvPr>
        </p:nvSpPr>
        <p:spPr>
          <a:xfrm>
            <a:off x="118638" y="2984075"/>
            <a:ext cx="1911000" cy="72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500" dirty="0"/>
              <a:t>apply for grants with us</a:t>
            </a:r>
            <a:endParaRPr sz="1500" dirty="0">
              <a:solidFill>
                <a:schemeClr val="dk1"/>
              </a:solidFill>
            </a:endParaRPr>
          </a:p>
        </p:txBody>
      </p:sp>
      <p:sp>
        <p:nvSpPr>
          <p:cNvPr id="228" name="Google Shape;228;p24"/>
          <p:cNvSpPr txBox="1">
            <a:spLocks noGrp="1"/>
          </p:cNvSpPr>
          <p:nvPr>
            <p:ph type="body" idx="1"/>
          </p:nvPr>
        </p:nvSpPr>
        <p:spPr>
          <a:xfrm>
            <a:off x="2338852" y="3135341"/>
            <a:ext cx="1911000" cy="72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500" dirty="0"/>
              <a:t>contribute code, data, or compute</a:t>
            </a:r>
            <a:endParaRPr sz="1500" dirty="0">
              <a:solidFill>
                <a:schemeClr val="dk1"/>
              </a:solidFill>
            </a:endParaRPr>
          </a:p>
        </p:txBody>
      </p:sp>
      <p:sp>
        <p:nvSpPr>
          <p:cNvPr id="229" name="Google Shape;229;p24"/>
          <p:cNvSpPr txBox="1">
            <a:spLocks noGrp="1"/>
          </p:cNvSpPr>
          <p:nvPr>
            <p:ph type="body" idx="1"/>
          </p:nvPr>
        </p:nvSpPr>
        <p:spPr>
          <a:xfrm>
            <a:off x="3017865" y="4004158"/>
            <a:ext cx="2223900" cy="372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500" dirty="0"/>
              <a:t>come to our events</a:t>
            </a:r>
            <a:endParaRPr sz="1500" dirty="0">
              <a:solidFill>
                <a:schemeClr val="dk1"/>
              </a:solidFill>
            </a:endParaRPr>
          </a:p>
        </p:txBody>
      </p:sp>
      <p:sp>
        <p:nvSpPr>
          <p:cNvPr id="230" name="Google Shape;230;p24"/>
          <p:cNvSpPr txBox="1">
            <a:spLocks noGrp="1"/>
          </p:cNvSpPr>
          <p:nvPr>
            <p:ph type="body" idx="1"/>
          </p:nvPr>
        </p:nvSpPr>
        <p:spPr>
          <a:xfrm>
            <a:off x="5741050" y="2727176"/>
            <a:ext cx="1962900" cy="72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500" dirty="0"/>
              <a:t>subscribe to our newsletter</a:t>
            </a:r>
            <a:endParaRPr sz="1500" dirty="0">
              <a:solidFill>
                <a:schemeClr val="dk1"/>
              </a:solidFill>
            </a:endParaRPr>
          </a:p>
        </p:txBody>
      </p:sp>
      <p:sp>
        <p:nvSpPr>
          <p:cNvPr id="231" name="Google Shape;231;p24"/>
          <p:cNvSpPr txBox="1">
            <a:spLocks noGrp="1"/>
          </p:cNvSpPr>
          <p:nvPr>
            <p:ph type="body" idx="1"/>
          </p:nvPr>
        </p:nvSpPr>
        <p:spPr>
          <a:xfrm>
            <a:off x="7535075" y="3496541"/>
            <a:ext cx="2025600" cy="72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500"/>
              <a:t>follow us on social media</a:t>
            </a:r>
            <a:endParaRPr sz="1500">
              <a:solidFill>
                <a:schemeClr val="dk1"/>
              </a:solidFill>
            </a:endParaRPr>
          </a:p>
        </p:txBody>
      </p:sp>
      <p:sp>
        <p:nvSpPr>
          <p:cNvPr id="232" name="Google Shape;232;p24"/>
          <p:cNvSpPr txBox="1">
            <a:spLocks noGrp="1"/>
          </p:cNvSpPr>
          <p:nvPr>
            <p:ph type="body" idx="1"/>
          </p:nvPr>
        </p:nvSpPr>
        <p:spPr>
          <a:xfrm>
            <a:off x="5741050" y="937742"/>
            <a:ext cx="2857800" cy="829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500"/>
              <a:t>join our benchmarking efforts and blind challenges</a:t>
            </a:r>
            <a:endParaRPr sz="1500">
              <a:solidFill>
                <a:schemeClr val="dk1"/>
              </a:solidFill>
            </a:endParaRPr>
          </a:p>
        </p:txBody>
      </p:sp>
      <p:sp>
        <p:nvSpPr>
          <p:cNvPr id="233" name="Google Shape;233;p24"/>
          <p:cNvSpPr txBox="1">
            <a:spLocks noGrp="1"/>
          </p:cNvSpPr>
          <p:nvPr>
            <p:ph type="body" idx="1"/>
          </p:nvPr>
        </p:nvSpPr>
        <p:spPr>
          <a:xfrm>
            <a:off x="6273000" y="4691270"/>
            <a:ext cx="2223900" cy="45223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500" dirty="0"/>
              <a:t>donate/sponsor</a:t>
            </a:r>
            <a:endParaRPr sz="1500" dirty="0">
              <a:solidFill>
                <a:schemeClr val="dk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Google Shape;238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76750" y="1977625"/>
            <a:ext cx="1575851" cy="1575851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p25"/>
          <p:cNvSpPr txBox="1">
            <a:spLocks noGrp="1"/>
          </p:cNvSpPr>
          <p:nvPr>
            <p:ph type="title"/>
          </p:nvPr>
        </p:nvSpPr>
        <p:spPr>
          <a:xfrm>
            <a:off x="311700" y="3068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020">
                <a:latin typeface="Source Code Pro"/>
                <a:ea typeface="Source Code Pro"/>
                <a:cs typeface="Source Code Pro"/>
                <a:sym typeface="Source Code Pro"/>
              </a:rPr>
              <a:t>CONNECT</a:t>
            </a:r>
            <a:endParaRPr sz="3020"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sp>
        <p:nvSpPr>
          <p:cNvPr id="240" name="Google Shape;240;p25"/>
          <p:cNvSpPr txBox="1">
            <a:spLocks noGrp="1"/>
          </p:cNvSpPr>
          <p:nvPr>
            <p:ph type="body" idx="1"/>
          </p:nvPr>
        </p:nvSpPr>
        <p:spPr>
          <a:xfrm>
            <a:off x="622975" y="3379725"/>
            <a:ext cx="1613400" cy="51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62500" lnSpcReduction="2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omsf.io</a:t>
            </a:r>
            <a:endParaRPr/>
          </a:p>
        </p:txBody>
      </p:sp>
      <p:pic>
        <p:nvPicPr>
          <p:cNvPr id="241" name="Google Shape;241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1725" y="2008225"/>
            <a:ext cx="1514651" cy="1514651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25"/>
          <p:cNvSpPr txBox="1">
            <a:spLocks noGrp="1"/>
          </p:cNvSpPr>
          <p:nvPr>
            <p:ph type="body" idx="1"/>
          </p:nvPr>
        </p:nvSpPr>
        <p:spPr>
          <a:xfrm>
            <a:off x="800675" y="1434975"/>
            <a:ext cx="1613400" cy="51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625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VISIT</a:t>
            </a:r>
            <a:endParaRPr/>
          </a:p>
        </p:txBody>
      </p:sp>
      <p:sp>
        <p:nvSpPr>
          <p:cNvPr id="243" name="Google Shape;243;p25"/>
          <p:cNvSpPr txBox="1">
            <a:spLocks noGrp="1"/>
          </p:cNvSpPr>
          <p:nvPr>
            <p:ph type="body" idx="1"/>
          </p:nvPr>
        </p:nvSpPr>
        <p:spPr>
          <a:xfrm>
            <a:off x="3663213" y="3379725"/>
            <a:ext cx="1768200" cy="51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62500" lnSpcReduction="2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news.omsf.io</a:t>
            </a:r>
            <a:endParaRPr/>
          </a:p>
        </p:txBody>
      </p:sp>
      <p:sp>
        <p:nvSpPr>
          <p:cNvPr id="244" name="Google Shape;244;p25"/>
          <p:cNvSpPr txBox="1">
            <a:spLocks noGrp="1"/>
          </p:cNvSpPr>
          <p:nvPr>
            <p:ph type="body" idx="1"/>
          </p:nvPr>
        </p:nvSpPr>
        <p:spPr>
          <a:xfrm>
            <a:off x="3867388" y="1434963"/>
            <a:ext cx="1613400" cy="51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625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SUBSCRIBE</a:t>
            </a:r>
            <a:endParaRPr/>
          </a:p>
        </p:txBody>
      </p:sp>
      <p:pic>
        <p:nvPicPr>
          <p:cNvPr id="245" name="Google Shape;245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89987" y="2008225"/>
            <a:ext cx="1514651" cy="1514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2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10025" y="4241876"/>
            <a:ext cx="541876" cy="50251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2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693715" y="4234380"/>
            <a:ext cx="541865" cy="51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2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617351" y="4124446"/>
            <a:ext cx="729902" cy="729876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25"/>
          <p:cNvSpPr txBox="1"/>
          <p:nvPr/>
        </p:nvSpPr>
        <p:spPr>
          <a:xfrm>
            <a:off x="913921" y="4258513"/>
            <a:ext cx="1990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u="sng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company/omsf/</a:t>
            </a:r>
            <a:r>
              <a:rPr lang="en" sz="180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 </a:t>
            </a:r>
            <a:endParaRPr sz="1800">
              <a:solidFill>
                <a:schemeClr val="dk1"/>
              </a:solidFill>
              <a:latin typeface="Anonymous Pro"/>
              <a:ea typeface="Anonymous Pro"/>
              <a:cs typeface="Anonymous Pro"/>
              <a:sym typeface="Anonymous Pro"/>
            </a:endParaRPr>
          </a:p>
        </p:txBody>
      </p:sp>
      <p:sp>
        <p:nvSpPr>
          <p:cNvPr id="250" name="Google Shape;250;p25"/>
          <p:cNvSpPr txBox="1">
            <a:spLocks noGrp="1"/>
          </p:cNvSpPr>
          <p:nvPr>
            <p:ph type="body" idx="1"/>
          </p:nvPr>
        </p:nvSpPr>
        <p:spPr>
          <a:xfrm>
            <a:off x="4235575" y="4234375"/>
            <a:ext cx="1275600" cy="51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625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@omsf.io</a:t>
            </a:r>
            <a:endParaRPr/>
          </a:p>
        </p:txBody>
      </p:sp>
      <p:sp>
        <p:nvSpPr>
          <p:cNvPr id="251" name="Google Shape;251;p25"/>
          <p:cNvSpPr txBox="1">
            <a:spLocks noGrp="1"/>
          </p:cNvSpPr>
          <p:nvPr>
            <p:ph type="body" idx="1"/>
          </p:nvPr>
        </p:nvSpPr>
        <p:spPr>
          <a:xfrm>
            <a:off x="7218900" y="4234388"/>
            <a:ext cx="1613400" cy="51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625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@openmsf</a:t>
            </a:r>
            <a:endParaRPr/>
          </a:p>
        </p:txBody>
      </p:sp>
      <p:cxnSp>
        <p:nvCxnSpPr>
          <p:cNvPr id="252" name="Google Shape;252;p25"/>
          <p:cNvCxnSpPr/>
          <p:nvPr/>
        </p:nvCxnSpPr>
        <p:spPr>
          <a:xfrm rot="10800000" flipH="1">
            <a:off x="3944399" y="1896463"/>
            <a:ext cx="297600" cy="1200"/>
          </a:xfrm>
          <a:prstGeom prst="straightConnector1">
            <a:avLst/>
          </a:prstGeom>
          <a:noFill/>
          <a:ln w="114300" cap="flat" cmpd="sng">
            <a:solidFill>
              <a:srgbClr val="EA96A9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3" name="Google Shape;253;p25"/>
          <p:cNvCxnSpPr/>
          <p:nvPr/>
        </p:nvCxnSpPr>
        <p:spPr>
          <a:xfrm rot="10800000" flipH="1">
            <a:off x="876136" y="1896463"/>
            <a:ext cx="297600" cy="1200"/>
          </a:xfrm>
          <a:prstGeom prst="straightConnector1">
            <a:avLst/>
          </a:prstGeom>
          <a:noFill/>
          <a:ln w="114300" cap="flat" cmpd="sng">
            <a:solidFill>
              <a:srgbClr val="5AA2C7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4" name="Google Shape;254;p25"/>
          <p:cNvSpPr txBox="1">
            <a:spLocks noGrp="1"/>
          </p:cNvSpPr>
          <p:nvPr>
            <p:ph type="body" idx="1"/>
          </p:nvPr>
        </p:nvSpPr>
        <p:spPr>
          <a:xfrm>
            <a:off x="6680563" y="3419225"/>
            <a:ext cx="1768200" cy="51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62500" lnSpcReduction="2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Boston, May 9</a:t>
            </a:r>
            <a:endParaRPr/>
          </a:p>
        </p:txBody>
      </p:sp>
      <p:sp>
        <p:nvSpPr>
          <p:cNvPr id="255" name="Google Shape;255;p25"/>
          <p:cNvSpPr txBox="1">
            <a:spLocks noGrp="1"/>
          </p:cNvSpPr>
          <p:nvPr>
            <p:ph type="body" idx="1"/>
          </p:nvPr>
        </p:nvSpPr>
        <p:spPr>
          <a:xfrm>
            <a:off x="6860063" y="1434963"/>
            <a:ext cx="1613400" cy="51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625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MEET</a:t>
            </a:r>
            <a:endParaRPr/>
          </a:p>
        </p:txBody>
      </p:sp>
      <p:cxnSp>
        <p:nvCxnSpPr>
          <p:cNvPr id="256" name="Google Shape;256;p25"/>
          <p:cNvCxnSpPr/>
          <p:nvPr/>
        </p:nvCxnSpPr>
        <p:spPr>
          <a:xfrm rot="10800000" flipH="1">
            <a:off x="6937074" y="1896463"/>
            <a:ext cx="297600" cy="1200"/>
          </a:xfrm>
          <a:prstGeom prst="straightConnector1">
            <a:avLst/>
          </a:prstGeom>
          <a:noFill/>
          <a:ln w="114300" cap="flat" cmpd="sng">
            <a:solidFill>
              <a:srgbClr val="FBE56F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81213" y="2415475"/>
            <a:ext cx="2057475" cy="20574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>
            <a:spLocks noGrp="1"/>
          </p:cNvSpPr>
          <p:nvPr>
            <p:ph type="title"/>
          </p:nvPr>
        </p:nvSpPr>
        <p:spPr>
          <a:xfrm>
            <a:off x="249650" y="25555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latin typeface="Source Code Pro"/>
                <a:ea typeface="Source Code Pro"/>
                <a:cs typeface="Source Code Pro"/>
                <a:sym typeface="Source Code Pro"/>
              </a:rPr>
              <a:t>MISSION</a:t>
            </a:r>
            <a:endParaRPr sz="3000"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sp>
        <p:nvSpPr>
          <p:cNvPr id="67" name="Google Shape;67;p14"/>
          <p:cNvSpPr txBox="1"/>
          <p:nvPr/>
        </p:nvSpPr>
        <p:spPr>
          <a:xfrm>
            <a:off x="916900" y="1421050"/>
            <a:ext cx="28317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35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build good research software</a:t>
            </a:r>
            <a:endParaRPr sz="1350">
              <a:solidFill>
                <a:schemeClr val="dk1"/>
              </a:solidFill>
              <a:latin typeface="Anonymous Pro"/>
              <a:ea typeface="Anonymous Pro"/>
              <a:cs typeface="Anonymous Pro"/>
              <a:sym typeface="Anonymous Pro"/>
            </a:endParaRPr>
          </a:p>
        </p:txBody>
      </p:sp>
      <p:sp>
        <p:nvSpPr>
          <p:cNvPr id="68" name="Google Shape;68;p14"/>
          <p:cNvSpPr txBox="1"/>
          <p:nvPr/>
        </p:nvSpPr>
        <p:spPr>
          <a:xfrm>
            <a:off x="5254475" y="1224850"/>
            <a:ext cx="37986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35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support mission-aligned projects and initiatives as a fiscal sponsor</a:t>
            </a:r>
            <a:endParaRPr sz="1350">
              <a:solidFill>
                <a:schemeClr val="dk1"/>
              </a:solidFill>
              <a:latin typeface="Anonymous Pro"/>
              <a:ea typeface="Anonymous Pro"/>
              <a:cs typeface="Anonymous Pro"/>
              <a:sym typeface="Anonymous Pro"/>
            </a:endParaRPr>
          </a:p>
        </p:txBody>
      </p:sp>
      <p:sp>
        <p:nvSpPr>
          <p:cNvPr id="69" name="Google Shape;69;p14"/>
          <p:cNvSpPr txBox="1"/>
          <p:nvPr/>
        </p:nvSpPr>
        <p:spPr>
          <a:xfrm>
            <a:off x="-53675" y="2307525"/>
            <a:ext cx="3294300" cy="15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200" b="1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provide research software and data under permissive licenses</a:t>
            </a:r>
            <a:endParaRPr sz="2200" b="1">
              <a:solidFill>
                <a:schemeClr val="dk1"/>
              </a:solidFill>
              <a:latin typeface="Anonymous Pro"/>
              <a:ea typeface="Anonymous Pro"/>
              <a:cs typeface="Anonymous Pro"/>
              <a:sym typeface="Anonymous Pro"/>
            </a:endParaRPr>
          </a:p>
        </p:txBody>
      </p:sp>
      <p:sp>
        <p:nvSpPr>
          <p:cNvPr id="70" name="Google Shape;70;p14"/>
          <p:cNvSpPr txBox="1"/>
          <p:nvPr/>
        </p:nvSpPr>
        <p:spPr>
          <a:xfrm>
            <a:off x="5829025" y="2807275"/>
            <a:ext cx="3000000" cy="8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35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facilitate collaboration and exchange of ideas and expertise</a:t>
            </a:r>
            <a:endParaRPr sz="1350">
              <a:solidFill>
                <a:schemeClr val="dk1"/>
              </a:solidFill>
              <a:latin typeface="Anonymous Pro"/>
              <a:ea typeface="Anonymous Pro"/>
              <a:cs typeface="Anonymous Pro"/>
              <a:sym typeface="Anonymous Pro"/>
            </a:endParaRPr>
          </a:p>
        </p:txBody>
      </p:sp>
      <p:sp>
        <p:nvSpPr>
          <p:cNvPr id="71" name="Google Shape;71;p14"/>
          <p:cNvSpPr txBox="1"/>
          <p:nvPr/>
        </p:nvSpPr>
        <p:spPr>
          <a:xfrm>
            <a:off x="3748500" y="4417525"/>
            <a:ext cx="1647000" cy="4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2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475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be sustainable</a:t>
            </a:r>
            <a:endParaRPr>
              <a:latin typeface="Anonymous Pro"/>
              <a:ea typeface="Anonymous Pro"/>
              <a:cs typeface="Anonymous Pro"/>
              <a:sym typeface="Anonymous Pro"/>
            </a:endParaRPr>
          </a:p>
        </p:txBody>
      </p:sp>
      <p:pic>
        <p:nvPicPr>
          <p:cNvPr id="72" name="Google Shape;72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99862" y="1594162"/>
            <a:ext cx="2420186" cy="2057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Google Shape;7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81213" y="2415475"/>
            <a:ext cx="2057475" cy="2057475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5"/>
          <p:cNvSpPr txBox="1">
            <a:spLocks noGrp="1"/>
          </p:cNvSpPr>
          <p:nvPr>
            <p:ph type="title"/>
          </p:nvPr>
        </p:nvSpPr>
        <p:spPr>
          <a:xfrm>
            <a:off x="249650" y="25555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latin typeface="Source Code Pro"/>
                <a:ea typeface="Source Code Pro"/>
                <a:cs typeface="Source Code Pro"/>
                <a:sym typeface="Source Code Pro"/>
              </a:rPr>
              <a:t>MISSION</a:t>
            </a:r>
            <a:endParaRPr sz="3000"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sp>
        <p:nvSpPr>
          <p:cNvPr id="79" name="Google Shape;79;p15"/>
          <p:cNvSpPr txBox="1"/>
          <p:nvPr/>
        </p:nvSpPr>
        <p:spPr>
          <a:xfrm>
            <a:off x="0" y="1190913"/>
            <a:ext cx="37986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400" b="1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build good research software</a:t>
            </a:r>
            <a:endParaRPr sz="2400" b="1">
              <a:solidFill>
                <a:schemeClr val="dk1"/>
              </a:solidFill>
              <a:latin typeface="Anonymous Pro"/>
              <a:ea typeface="Anonymous Pro"/>
              <a:cs typeface="Anonymous Pro"/>
              <a:sym typeface="Anonymous Pro"/>
            </a:endParaRPr>
          </a:p>
        </p:txBody>
      </p:sp>
      <p:sp>
        <p:nvSpPr>
          <p:cNvPr id="80" name="Google Shape;80;p15"/>
          <p:cNvSpPr txBox="1"/>
          <p:nvPr/>
        </p:nvSpPr>
        <p:spPr>
          <a:xfrm>
            <a:off x="5254475" y="1224850"/>
            <a:ext cx="37986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35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support mission-aligned projects and initiatives as a fiscal sponsor</a:t>
            </a:r>
            <a:endParaRPr sz="1350">
              <a:solidFill>
                <a:schemeClr val="dk1"/>
              </a:solidFill>
              <a:latin typeface="Anonymous Pro"/>
              <a:ea typeface="Anonymous Pro"/>
              <a:cs typeface="Anonymous Pro"/>
              <a:sym typeface="Anonymous Pro"/>
            </a:endParaRPr>
          </a:p>
        </p:txBody>
      </p:sp>
      <p:sp>
        <p:nvSpPr>
          <p:cNvPr id="81" name="Google Shape;81;p15"/>
          <p:cNvSpPr txBox="1"/>
          <p:nvPr/>
        </p:nvSpPr>
        <p:spPr>
          <a:xfrm>
            <a:off x="0" y="2861850"/>
            <a:ext cx="32943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35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provide research software and data under permissive licenses</a:t>
            </a:r>
            <a:endParaRPr sz="1350">
              <a:solidFill>
                <a:schemeClr val="dk1"/>
              </a:solidFill>
              <a:latin typeface="Anonymous Pro"/>
              <a:ea typeface="Anonymous Pro"/>
              <a:cs typeface="Anonymous Pro"/>
              <a:sym typeface="Anonymous Pro"/>
            </a:endParaRPr>
          </a:p>
        </p:txBody>
      </p:sp>
      <p:sp>
        <p:nvSpPr>
          <p:cNvPr id="82" name="Google Shape;82;p15"/>
          <p:cNvSpPr txBox="1"/>
          <p:nvPr/>
        </p:nvSpPr>
        <p:spPr>
          <a:xfrm>
            <a:off x="5829025" y="2861850"/>
            <a:ext cx="3000000" cy="8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35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facilitate collaboration and exchange of ideas and expertise</a:t>
            </a:r>
            <a:endParaRPr sz="1350">
              <a:solidFill>
                <a:schemeClr val="dk1"/>
              </a:solidFill>
              <a:latin typeface="Anonymous Pro"/>
              <a:ea typeface="Anonymous Pro"/>
              <a:cs typeface="Anonymous Pro"/>
              <a:sym typeface="Anonymous Pro"/>
            </a:endParaRPr>
          </a:p>
        </p:txBody>
      </p:sp>
      <p:sp>
        <p:nvSpPr>
          <p:cNvPr id="83" name="Google Shape;83;p15"/>
          <p:cNvSpPr txBox="1"/>
          <p:nvPr/>
        </p:nvSpPr>
        <p:spPr>
          <a:xfrm>
            <a:off x="3748500" y="4417525"/>
            <a:ext cx="1647000" cy="4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2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475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be sustainable</a:t>
            </a:r>
            <a:endParaRPr>
              <a:latin typeface="Anonymous Pro"/>
              <a:ea typeface="Anonymous Pro"/>
              <a:cs typeface="Anonymous Pro"/>
              <a:sym typeface="Anonymous Pro"/>
            </a:endParaRPr>
          </a:p>
        </p:txBody>
      </p:sp>
      <p:pic>
        <p:nvPicPr>
          <p:cNvPr id="84" name="Google Shape;84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99862" y="1594162"/>
            <a:ext cx="2420186" cy="2057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81213" y="2415475"/>
            <a:ext cx="2057475" cy="20574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6"/>
          <p:cNvSpPr txBox="1">
            <a:spLocks noGrp="1"/>
          </p:cNvSpPr>
          <p:nvPr>
            <p:ph type="title"/>
          </p:nvPr>
        </p:nvSpPr>
        <p:spPr>
          <a:xfrm>
            <a:off x="249650" y="25555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latin typeface="Source Code Pro"/>
                <a:ea typeface="Source Code Pro"/>
                <a:cs typeface="Source Code Pro"/>
                <a:sym typeface="Source Code Pro"/>
              </a:rPr>
              <a:t>MISSION</a:t>
            </a:r>
            <a:endParaRPr sz="3000"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sp>
        <p:nvSpPr>
          <p:cNvPr id="91" name="Google Shape;91;p16"/>
          <p:cNvSpPr txBox="1"/>
          <p:nvPr/>
        </p:nvSpPr>
        <p:spPr>
          <a:xfrm>
            <a:off x="0" y="1358738"/>
            <a:ext cx="37986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35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build good research software</a:t>
            </a:r>
            <a:endParaRPr sz="1350">
              <a:solidFill>
                <a:schemeClr val="dk1"/>
              </a:solidFill>
              <a:latin typeface="Anonymous Pro"/>
              <a:ea typeface="Anonymous Pro"/>
              <a:cs typeface="Anonymous Pro"/>
              <a:sym typeface="Anonymous Pro"/>
            </a:endParaRPr>
          </a:p>
        </p:txBody>
      </p:sp>
      <p:sp>
        <p:nvSpPr>
          <p:cNvPr id="92" name="Google Shape;92;p16"/>
          <p:cNvSpPr txBox="1"/>
          <p:nvPr/>
        </p:nvSpPr>
        <p:spPr>
          <a:xfrm>
            <a:off x="5167800" y="1021563"/>
            <a:ext cx="39762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200" b="1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support mission-aligned projects and initiatives as a fiscal sponsor</a:t>
            </a:r>
            <a:endParaRPr sz="2200" b="1">
              <a:solidFill>
                <a:schemeClr val="dk1"/>
              </a:solidFill>
              <a:latin typeface="Anonymous Pro"/>
              <a:ea typeface="Anonymous Pro"/>
              <a:cs typeface="Anonymous Pro"/>
              <a:sym typeface="Anonymous Pro"/>
            </a:endParaRPr>
          </a:p>
        </p:txBody>
      </p:sp>
      <p:sp>
        <p:nvSpPr>
          <p:cNvPr id="93" name="Google Shape;93;p16"/>
          <p:cNvSpPr txBox="1"/>
          <p:nvPr/>
        </p:nvSpPr>
        <p:spPr>
          <a:xfrm>
            <a:off x="0" y="2856625"/>
            <a:ext cx="32943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35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provide research software and data under permissive licenses</a:t>
            </a:r>
            <a:endParaRPr sz="1350">
              <a:solidFill>
                <a:schemeClr val="dk1"/>
              </a:solidFill>
              <a:latin typeface="Anonymous Pro"/>
              <a:ea typeface="Anonymous Pro"/>
              <a:cs typeface="Anonymous Pro"/>
              <a:sym typeface="Anonymous Pro"/>
            </a:endParaRPr>
          </a:p>
        </p:txBody>
      </p:sp>
      <p:sp>
        <p:nvSpPr>
          <p:cNvPr id="94" name="Google Shape;94;p16"/>
          <p:cNvSpPr txBox="1"/>
          <p:nvPr/>
        </p:nvSpPr>
        <p:spPr>
          <a:xfrm>
            <a:off x="5819150" y="2856625"/>
            <a:ext cx="3000000" cy="8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35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facilitate collaboration and exchange of ideas and expertise</a:t>
            </a:r>
            <a:endParaRPr sz="1350">
              <a:solidFill>
                <a:schemeClr val="dk1"/>
              </a:solidFill>
              <a:latin typeface="Anonymous Pro"/>
              <a:ea typeface="Anonymous Pro"/>
              <a:cs typeface="Anonymous Pro"/>
              <a:sym typeface="Anonymous Pro"/>
            </a:endParaRPr>
          </a:p>
        </p:txBody>
      </p:sp>
      <p:sp>
        <p:nvSpPr>
          <p:cNvPr id="95" name="Google Shape;95;p16"/>
          <p:cNvSpPr txBox="1"/>
          <p:nvPr/>
        </p:nvSpPr>
        <p:spPr>
          <a:xfrm>
            <a:off x="3748500" y="4417525"/>
            <a:ext cx="1647000" cy="4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2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475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be sustainable</a:t>
            </a:r>
            <a:endParaRPr>
              <a:latin typeface="Anonymous Pro"/>
              <a:ea typeface="Anonymous Pro"/>
              <a:cs typeface="Anonymous Pro"/>
              <a:sym typeface="Anonymous Pro"/>
            </a:endParaRPr>
          </a:p>
        </p:txBody>
      </p:sp>
      <p:pic>
        <p:nvPicPr>
          <p:cNvPr id="96" name="Google Shape;96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99862" y="1594162"/>
            <a:ext cx="2420186" cy="2057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Google Shape;10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81213" y="2415475"/>
            <a:ext cx="2057475" cy="2057475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7"/>
          <p:cNvSpPr txBox="1">
            <a:spLocks noGrp="1"/>
          </p:cNvSpPr>
          <p:nvPr>
            <p:ph type="title"/>
          </p:nvPr>
        </p:nvSpPr>
        <p:spPr>
          <a:xfrm>
            <a:off x="249650" y="25555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latin typeface="Source Code Pro"/>
                <a:ea typeface="Source Code Pro"/>
                <a:cs typeface="Source Code Pro"/>
                <a:sym typeface="Source Code Pro"/>
              </a:rPr>
              <a:t>MISSION</a:t>
            </a:r>
            <a:endParaRPr sz="3000"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sp>
        <p:nvSpPr>
          <p:cNvPr id="103" name="Google Shape;103;p17"/>
          <p:cNvSpPr txBox="1"/>
          <p:nvPr/>
        </p:nvSpPr>
        <p:spPr>
          <a:xfrm>
            <a:off x="0" y="1373838"/>
            <a:ext cx="37986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35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build good research software</a:t>
            </a:r>
            <a:endParaRPr sz="1350">
              <a:solidFill>
                <a:schemeClr val="dk1"/>
              </a:solidFill>
              <a:latin typeface="Anonymous Pro"/>
              <a:ea typeface="Anonymous Pro"/>
              <a:cs typeface="Anonymous Pro"/>
              <a:sym typeface="Anonymous Pro"/>
            </a:endParaRPr>
          </a:p>
        </p:txBody>
      </p:sp>
      <p:sp>
        <p:nvSpPr>
          <p:cNvPr id="104" name="Google Shape;104;p17"/>
          <p:cNvSpPr txBox="1"/>
          <p:nvPr/>
        </p:nvSpPr>
        <p:spPr>
          <a:xfrm>
            <a:off x="5167800" y="1165938"/>
            <a:ext cx="39762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35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support mission-aligned projects and initiatives as a fiscal sponsor</a:t>
            </a:r>
            <a:endParaRPr sz="1350">
              <a:solidFill>
                <a:schemeClr val="dk1"/>
              </a:solidFill>
              <a:latin typeface="Anonymous Pro"/>
              <a:ea typeface="Anonymous Pro"/>
              <a:cs typeface="Anonymous Pro"/>
              <a:sym typeface="Anonymous Pro"/>
            </a:endParaRPr>
          </a:p>
        </p:txBody>
      </p:sp>
      <p:sp>
        <p:nvSpPr>
          <p:cNvPr id="105" name="Google Shape;105;p17"/>
          <p:cNvSpPr txBox="1"/>
          <p:nvPr/>
        </p:nvSpPr>
        <p:spPr>
          <a:xfrm>
            <a:off x="0" y="2848000"/>
            <a:ext cx="32943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35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provide research software and data under permissive licenses</a:t>
            </a:r>
            <a:endParaRPr sz="1350">
              <a:solidFill>
                <a:schemeClr val="dk1"/>
              </a:solidFill>
              <a:latin typeface="Anonymous Pro"/>
              <a:ea typeface="Anonymous Pro"/>
              <a:cs typeface="Anonymous Pro"/>
              <a:sym typeface="Anonymous Pro"/>
            </a:endParaRPr>
          </a:p>
        </p:txBody>
      </p:sp>
      <p:sp>
        <p:nvSpPr>
          <p:cNvPr id="106" name="Google Shape;106;p17"/>
          <p:cNvSpPr txBox="1"/>
          <p:nvPr/>
        </p:nvSpPr>
        <p:spPr>
          <a:xfrm>
            <a:off x="5819150" y="2250175"/>
            <a:ext cx="3000000" cy="16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300" b="1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facilitate collaboration and exchange of ideas and expertise</a:t>
            </a:r>
            <a:endParaRPr sz="2300" b="1">
              <a:solidFill>
                <a:schemeClr val="dk1"/>
              </a:solidFill>
              <a:latin typeface="Anonymous Pro"/>
              <a:ea typeface="Anonymous Pro"/>
              <a:cs typeface="Anonymous Pro"/>
              <a:sym typeface="Anonymous Pro"/>
            </a:endParaRPr>
          </a:p>
        </p:txBody>
      </p:sp>
      <p:sp>
        <p:nvSpPr>
          <p:cNvPr id="107" name="Google Shape;107;p17"/>
          <p:cNvSpPr txBox="1"/>
          <p:nvPr/>
        </p:nvSpPr>
        <p:spPr>
          <a:xfrm>
            <a:off x="3748500" y="4417525"/>
            <a:ext cx="1647000" cy="4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2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475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be sustainable</a:t>
            </a:r>
            <a:endParaRPr>
              <a:latin typeface="Anonymous Pro"/>
              <a:ea typeface="Anonymous Pro"/>
              <a:cs typeface="Anonymous Pro"/>
              <a:sym typeface="Anonymous Pro"/>
            </a:endParaRPr>
          </a:p>
        </p:txBody>
      </p:sp>
      <p:pic>
        <p:nvPicPr>
          <p:cNvPr id="108" name="Google Shape;10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99862" y="1594162"/>
            <a:ext cx="2420186" cy="2057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81213" y="2415475"/>
            <a:ext cx="2057475" cy="2057475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8"/>
          <p:cNvSpPr txBox="1">
            <a:spLocks noGrp="1"/>
          </p:cNvSpPr>
          <p:nvPr>
            <p:ph type="title"/>
          </p:nvPr>
        </p:nvSpPr>
        <p:spPr>
          <a:xfrm>
            <a:off x="249650" y="25555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latin typeface="Source Code Pro"/>
                <a:ea typeface="Source Code Pro"/>
                <a:cs typeface="Source Code Pro"/>
                <a:sym typeface="Source Code Pro"/>
              </a:rPr>
              <a:t>MISSION</a:t>
            </a:r>
            <a:endParaRPr sz="3000"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sp>
        <p:nvSpPr>
          <p:cNvPr id="115" name="Google Shape;115;p18"/>
          <p:cNvSpPr txBox="1"/>
          <p:nvPr/>
        </p:nvSpPr>
        <p:spPr>
          <a:xfrm>
            <a:off x="0" y="1358738"/>
            <a:ext cx="37986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35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build good research software</a:t>
            </a:r>
            <a:endParaRPr sz="1350">
              <a:solidFill>
                <a:schemeClr val="dk1"/>
              </a:solidFill>
              <a:latin typeface="Anonymous Pro"/>
              <a:ea typeface="Anonymous Pro"/>
              <a:cs typeface="Anonymous Pro"/>
              <a:sym typeface="Anonymous Pro"/>
            </a:endParaRPr>
          </a:p>
        </p:txBody>
      </p:sp>
      <p:sp>
        <p:nvSpPr>
          <p:cNvPr id="116" name="Google Shape;116;p18"/>
          <p:cNvSpPr txBox="1"/>
          <p:nvPr/>
        </p:nvSpPr>
        <p:spPr>
          <a:xfrm>
            <a:off x="5167800" y="1150838"/>
            <a:ext cx="39762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35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support mission-aligned projects and initiatives as a fiscal sponsor</a:t>
            </a:r>
            <a:endParaRPr sz="1350">
              <a:solidFill>
                <a:schemeClr val="dk1"/>
              </a:solidFill>
              <a:latin typeface="Anonymous Pro"/>
              <a:ea typeface="Anonymous Pro"/>
              <a:cs typeface="Anonymous Pro"/>
              <a:sym typeface="Anonymous Pro"/>
            </a:endParaRPr>
          </a:p>
        </p:txBody>
      </p:sp>
      <p:sp>
        <p:nvSpPr>
          <p:cNvPr id="117" name="Google Shape;117;p18"/>
          <p:cNvSpPr txBox="1"/>
          <p:nvPr/>
        </p:nvSpPr>
        <p:spPr>
          <a:xfrm>
            <a:off x="0" y="2856625"/>
            <a:ext cx="32943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35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provide research software and data under permissive licenses</a:t>
            </a:r>
            <a:endParaRPr sz="1350">
              <a:solidFill>
                <a:schemeClr val="dk1"/>
              </a:solidFill>
              <a:latin typeface="Anonymous Pro"/>
              <a:ea typeface="Anonymous Pro"/>
              <a:cs typeface="Anonymous Pro"/>
              <a:sym typeface="Anonymous Pro"/>
            </a:endParaRPr>
          </a:p>
        </p:txBody>
      </p:sp>
      <p:sp>
        <p:nvSpPr>
          <p:cNvPr id="118" name="Google Shape;118;p18"/>
          <p:cNvSpPr txBox="1"/>
          <p:nvPr/>
        </p:nvSpPr>
        <p:spPr>
          <a:xfrm>
            <a:off x="5819150" y="2856625"/>
            <a:ext cx="3000000" cy="8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35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facilitate collaboration and exchange of ideas and expertise</a:t>
            </a:r>
            <a:endParaRPr sz="1350">
              <a:solidFill>
                <a:schemeClr val="dk1"/>
              </a:solidFill>
              <a:latin typeface="Anonymous Pro"/>
              <a:ea typeface="Anonymous Pro"/>
              <a:cs typeface="Anonymous Pro"/>
              <a:sym typeface="Anonymous Pro"/>
            </a:endParaRPr>
          </a:p>
        </p:txBody>
      </p:sp>
      <p:sp>
        <p:nvSpPr>
          <p:cNvPr id="119" name="Google Shape;119;p18"/>
          <p:cNvSpPr txBox="1"/>
          <p:nvPr/>
        </p:nvSpPr>
        <p:spPr>
          <a:xfrm>
            <a:off x="3142550" y="4378025"/>
            <a:ext cx="2734800" cy="554100"/>
          </a:xfrm>
          <a:prstGeom prst="rect">
            <a:avLst/>
          </a:prstGeom>
          <a:noFill/>
          <a:ln w="38100" cap="flat" cmpd="sng">
            <a:solidFill>
              <a:srgbClr val="B5F2E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2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400" b="1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be sustainable</a:t>
            </a:r>
            <a:endParaRPr sz="2400" b="1">
              <a:latin typeface="Anonymous Pro"/>
              <a:ea typeface="Anonymous Pro"/>
              <a:cs typeface="Anonymous Pro"/>
              <a:sym typeface="Anonymous Pro"/>
            </a:endParaRPr>
          </a:p>
        </p:txBody>
      </p:sp>
      <p:pic>
        <p:nvPicPr>
          <p:cNvPr id="120" name="Google Shape;120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99862" y="1594162"/>
            <a:ext cx="2420186" cy="2057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78425" y="2211925"/>
            <a:ext cx="1537899" cy="1537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8600" y="1531437"/>
            <a:ext cx="3333201" cy="3333201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19"/>
          <p:cNvSpPr txBox="1"/>
          <p:nvPr/>
        </p:nvSpPr>
        <p:spPr>
          <a:xfrm>
            <a:off x="1398000" y="236950"/>
            <a:ext cx="63480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OPEN = EASY(ER)</a:t>
            </a:r>
            <a:endParaRPr sz="3000">
              <a:solidFill>
                <a:schemeClr val="dk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pic>
        <p:nvPicPr>
          <p:cNvPr id="128" name="Google Shape;128;p19" title="OMSF-logo-2025-color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85788" y="2142299"/>
            <a:ext cx="2772425" cy="19150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0"/>
          <p:cNvSpPr/>
          <p:nvPr/>
        </p:nvSpPr>
        <p:spPr>
          <a:xfrm rot="2700000">
            <a:off x="2902472" y="1381331"/>
            <a:ext cx="3338958" cy="3338958"/>
          </a:xfrm>
          <a:prstGeom prst="ellipse">
            <a:avLst/>
          </a:prstGeom>
          <a:noFill/>
          <a:ln w="19050" cap="flat" cmpd="sng">
            <a:solidFill>
              <a:srgbClr val="1D7E75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134" name="Google Shape;134;p20"/>
          <p:cNvSpPr txBox="1">
            <a:spLocks noGrp="1"/>
          </p:cNvSpPr>
          <p:nvPr>
            <p:ph type="title"/>
          </p:nvPr>
        </p:nvSpPr>
        <p:spPr>
          <a:xfrm>
            <a:off x="311700" y="2673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020">
                <a:latin typeface="Source Code Pro"/>
                <a:ea typeface="Source Code Pro"/>
                <a:cs typeface="Source Code Pro"/>
                <a:sym typeface="Source Code Pro"/>
              </a:rPr>
              <a:t>OMSF PROJECT SCHEMA</a:t>
            </a:r>
            <a:endParaRPr sz="3020"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grpSp>
        <p:nvGrpSpPr>
          <p:cNvPr id="135" name="Google Shape;135;p20"/>
          <p:cNvGrpSpPr/>
          <p:nvPr/>
        </p:nvGrpSpPr>
        <p:grpSpPr>
          <a:xfrm>
            <a:off x="3899951" y="2415232"/>
            <a:ext cx="1344000" cy="1271100"/>
            <a:chOff x="3346276" y="2385632"/>
            <a:chExt cx="1344000" cy="1271100"/>
          </a:xfrm>
        </p:grpSpPr>
        <p:sp>
          <p:nvSpPr>
            <p:cNvPr id="136" name="Google Shape;136;p20"/>
            <p:cNvSpPr/>
            <p:nvPr/>
          </p:nvSpPr>
          <p:spPr>
            <a:xfrm>
              <a:off x="3396401" y="2385632"/>
              <a:ext cx="1271100" cy="1271100"/>
            </a:xfrm>
            <a:prstGeom prst="ellipse">
              <a:avLst/>
            </a:prstGeom>
            <a:solidFill>
              <a:srgbClr val="B5F2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20"/>
            <p:cNvSpPr txBox="1"/>
            <p:nvPr/>
          </p:nvSpPr>
          <p:spPr>
            <a:xfrm>
              <a:off x="3346276" y="2607970"/>
              <a:ext cx="1344000" cy="82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b="1">
                  <a:solidFill>
                    <a:schemeClr val="dk1"/>
                  </a:solidFill>
                  <a:latin typeface="Anonymous Pro"/>
                  <a:ea typeface="Anonymous Pro"/>
                  <a:cs typeface="Anonymous Pro"/>
                  <a:sym typeface="Anonymous Pro"/>
                </a:rPr>
                <a:t>Core Team</a:t>
              </a:r>
              <a:endParaRPr b="1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endParaRPr>
            </a:p>
          </p:txBody>
        </p:sp>
      </p:grpSp>
      <p:grpSp>
        <p:nvGrpSpPr>
          <p:cNvPr id="138" name="Google Shape;138;p20"/>
          <p:cNvGrpSpPr/>
          <p:nvPr/>
        </p:nvGrpSpPr>
        <p:grpSpPr>
          <a:xfrm rot="275">
            <a:off x="5687697" y="2382189"/>
            <a:ext cx="1335857" cy="1337246"/>
            <a:chOff x="2859873" y="853971"/>
            <a:chExt cx="1068600" cy="1068600"/>
          </a:xfrm>
        </p:grpSpPr>
        <p:sp>
          <p:nvSpPr>
            <p:cNvPr id="139" name="Google Shape;139;p20"/>
            <p:cNvSpPr/>
            <p:nvPr/>
          </p:nvSpPr>
          <p:spPr>
            <a:xfrm>
              <a:off x="2859873" y="853971"/>
              <a:ext cx="1068600" cy="1068600"/>
            </a:xfrm>
            <a:prstGeom prst="ellipse">
              <a:avLst/>
            </a:prstGeom>
            <a:solidFill>
              <a:srgbClr val="FBE5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20"/>
            <p:cNvSpPr txBox="1"/>
            <p:nvPr/>
          </p:nvSpPr>
          <p:spPr>
            <a:xfrm>
              <a:off x="3012876" y="1058078"/>
              <a:ext cx="762600" cy="732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300" b="1" dirty="0">
                  <a:solidFill>
                    <a:schemeClr val="dk1"/>
                  </a:solidFill>
                  <a:latin typeface="Anonymous Pro"/>
                  <a:ea typeface="Anonymous Pro"/>
                  <a:cs typeface="Anonymous Pro"/>
                  <a:sym typeface="Anonymous Pro"/>
                </a:rPr>
                <a:t>Industry Advisory Board</a:t>
              </a:r>
              <a:endParaRPr sz="1300" b="1" dirty="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endParaRPr>
            </a:p>
          </p:txBody>
        </p:sp>
      </p:grpSp>
      <p:grpSp>
        <p:nvGrpSpPr>
          <p:cNvPr id="141" name="Google Shape;141;p20"/>
          <p:cNvGrpSpPr/>
          <p:nvPr/>
        </p:nvGrpSpPr>
        <p:grpSpPr>
          <a:xfrm>
            <a:off x="2120442" y="2345490"/>
            <a:ext cx="1335750" cy="1337246"/>
            <a:chOff x="5214448" y="3234278"/>
            <a:chExt cx="1068600" cy="1068600"/>
          </a:xfrm>
        </p:grpSpPr>
        <p:sp>
          <p:nvSpPr>
            <p:cNvPr id="142" name="Google Shape;142;p20"/>
            <p:cNvSpPr/>
            <p:nvPr/>
          </p:nvSpPr>
          <p:spPr>
            <a:xfrm>
              <a:off x="5214448" y="3234278"/>
              <a:ext cx="1068600" cy="1068600"/>
            </a:xfrm>
            <a:prstGeom prst="ellipse">
              <a:avLst/>
            </a:prstGeom>
            <a:solidFill>
              <a:srgbClr val="EA96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20"/>
            <p:cNvSpPr txBox="1"/>
            <p:nvPr/>
          </p:nvSpPr>
          <p:spPr>
            <a:xfrm>
              <a:off x="5304175" y="3395841"/>
              <a:ext cx="882600" cy="732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b="1" dirty="0">
                  <a:solidFill>
                    <a:schemeClr val="dk1"/>
                  </a:solidFill>
                  <a:latin typeface="Anonymous Pro"/>
                  <a:ea typeface="Anonymous Pro"/>
                  <a:cs typeface="Anonymous Pro"/>
                  <a:sym typeface="Anonymous Pro"/>
                </a:rPr>
                <a:t>Aca</a:t>
              </a:r>
              <a:r>
                <a:rPr lang="en" sz="1300" b="1" dirty="0">
                  <a:solidFill>
                    <a:schemeClr val="dk1"/>
                  </a:solidFill>
                  <a:latin typeface="Anonymous Pro"/>
                  <a:ea typeface="Anonymous Pro"/>
                  <a:cs typeface="Anonymous Pro"/>
                  <a:sym typeface="Anonymous Pro"/>
                </a:rPr>
                <a:t>d</a:t>
              </a:r>
              <a:r>
                <a:rPr lang="en" b="1" dirty="0">
                  <a:solidFill>
                    <a:schemeClr val="dk1"/>
                  </a:solidFill>
                  <a:latin typeface="Anonymous Pro"/>
                  <a:ea typeface="Anonymous Pro"/>
                  <a:cs typeface="Anonymous Pro"/>
                  <a:sym typeface="Anonymous Pro"/>
                </a:rPr>
                <a:t>emics</a:t>
              </a:r>
              <a:endParaRPr b="1" dirty="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endParaRPr>
            </a:p>
          </p:txBody>
        </p:sp>
      </p:grpSp>
      <p:sp>
        <p:nvSpPr>
          <p:cNvPr id="144" name="Google Shape;144;p20"/>
          <p:cNvSpPr/>
          <p:nvPr/>
        </p:nvSpPr>
        <p:spPr>
          <a:xfrm>
            <a:off x="3900000" y="1678300"/>
            <a:ext cx="1344000" cy="375300"/>
          </a:xfrm>
          <a:prstGeom prst="rect">
            <a:avLst/>
          </a:prstGeom>
          <a:solidFill>
            <a:srgbClr val="B5F2E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nonymous Pro"/>
                <a:ea typeface="Anonymous Pro"/>
                <a:cs typeface="Anonymous Pro"/>
                <a:sym typeface="Anonymous Pro"/>
              </a:rPr>
              <a:t>Governing Board</a:t>
            </a:r>
            <a:endParaRPr b="1">
              <a:latin typeface="Anonymous Pro"/>
              <a:ea typeface="Anonymous Pro"/>
              <a:cs typeface="Anonymous Pro"/>
              <a:sym typeface="Anonymous Pro"/>
            </a:endParaRPr>
          </a:p>
        </p:txBody>
      </p:sp>
      <p:sp>
        <p:nvSpPr>
          <p:cNvPr id="145" name="Google Shape;145;p20"/>
          <p:cNvSpPr txBox="1"/>
          <p:nvPr/>
        </p:nvSpPr>
        <p:spPr>
          <a:xfrm>
            <a:off x="6113050" y="3403625"/>
            <a:ext cx="2519700" cy="6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roadmap planning, feedback, benchmarking</a:t>
            </a:r>
            <a:endParaRPr>
              <a:solidFill>
                <a:schemeClr val="dk1"/>
              </a:solidFill>
              <a:latin typeface="Anonymous Pro"/>
              <a:ea typeface="Anonymous Pro"/>
              <a:cs typeface="Anonymous Pro"/>
              <a:sym typeface="Anonymous Pro"/>
            </a:endParaRPr>
          </a:p>
        </p:txBody>
      </p:sp>
      <p:sp>
        <p:nvSpPr>
          <p:cNvPr id="146" name="Google Shape;146;p20"/>
          <p:cNvSpPr txBox="1"/>
          <p:nvPr/>
        </p:nvSpPr>
        <p:spPr>
          <a:xfrm>
            <a:off x="471250" y="3403625"/>
            <a:ext cx="2559600" cy="6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new science and features(“prototyping”)</a:t>
            </a:r>
            <a:endParaRPr>
              <a:solidFill>
                <a:schemeClr val="dk1"/>
              </a:solidFill>
              <a:latin typeface="Anonymous Pro"/>
              <a:ea typeface="Anonymous Pro"/>
              <a:cs typeface="Anonymous Pro"/>
              <a:sym typeface="Anonymous Pro"/>
            </a:endParaRPr>
          </a:p>
        </p:txBody>
      </p:sp>
      <p:sp>
        <p:nvSpPr>
          <p:cNvPr id="147" name="Google Shape;147;p20"/>
          <p:cNvSpPr txBox="1"/>
          <p:nvPr/>
        </p:nvSpPr>
        <p:spPr>
          <a:xfrm>
            <a:off x="3234250" y="3682725"/>
            <a:ext cx="2675400" cy="8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development, maintenance, documentation, project management </a:t>
            </a:r>
            <a:endParaRPr>
              <a:latin typeface="Anonymous Pro"/>
              <a:ea typeface="Anonymous Pro"/>
              <a:cs typeface="Anonymous Pro"/>
              <a:sym typeface="Anonymous Pro"/>
            </a:endParaRPr>
          </a:p>
        </p:txBody>
      </p:sp>
      <p:sp>
        <p:nvSpPr>
          <p:cNvPr id="148" name="Google Shape;148;p20"/>
          <p:cNvSpPr txBox="1"/>
          <p:nvPr/>
        </p:nvSpPr>
        <p:spPr>
          <a:xfrm>
            <a:off x="3899950" y="2061275"/>
            <a:ext cx="1344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oversight</a:t>
            </a:r>
            <a:endParaRPr>
              <a:solidFill>
                <a:schemeClr val="dk1"/>
              </a:solidFill>
              <a:latin typeface="Anonymous Pro"/>
              <a:ea typeface="Anonymous Pro"/>
              <a:cs typeface="Anonymous Pro"/>
              <a:sym typeface="Anonymous Pr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1"/>
          <p:cNvSpPr txBox="1">
            <a:spLocks noGrp="1"/>
          </p:cNvSpPr>
          <p:nvPr>
            <p:ph type="body" idx="1"/>
          </p:nvPr>
        </p:nvSpPr>
        <p:spPr>
          <a:xfrm>
            <a:off x="543025" y="3480425"/>
            <a:ext cx="2359500" cy="91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400"/>
              <a:t>industry c</a:t>
            </a:r>
            <a:r>
              <a:rPr lang="en" sz="2400">
                <a:solidFill>
                  <a:schemeClr val="dk1"/>
                </a:solidFill>
              </a:rPr>
              <a:t>onsortia </a:t>
            </a:r>
            <a:endParaRPr sz="2400">
              <a:solidFill>
                <a:schemeClr val="dk1"/>
              </a:solidFill>
            </a:endParaRPr>
          </a:p>
        </p:txBody>
      </p:sp>
      <p:sp>
        <p:nvSpPr>
          <p:cNvPr id="155" name="Google Shape;155;p21"/>
          <p:cNvSpPr txBox="1">
            <a:spLocks noGrp="1"/>
          </p:cNvSpPr>
          <p:nvPr>
            <p:ph type="body" idx="1"/>
          </p:nvPr>
        </p:nvSpPr>
        <p:spPr>
          <a:xfrm>
            <a:off x="3537450" y="3514375"/>
            <a:ext cx="2188500" cy="489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400"/>
              <a:t>grants</a:t>
            </a:r>
            <a:endParaRPr sz="2400"/>
          </a:p>
        </p:txBody>
      </p:sp>
      <p:sp>
        <p:nvSpPr>
          <p:cNvPr id="156" name="Google Shape;156;p21"/>
          <p:cNvSpPr txBox="1">
            <a:spLocks noGrp="1"/>
          </p:cNvSpPr>
          <p:nvPr>
            <p:ph type="body" idx="1"/>
          </p:nvPr>
        </p:nvSpPr>
        <p:spPr>
          <a:xfrm>
            <a:off x="6205725" y="3549525"/>
            <a:ext cx="2562300" cy="43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400"/>
              <a:t>d</a:t>
            </a:r>
            <a:r>
              <a:rPr lang="en" sz="2400">
                <a:solidFill>
                  <a:schemeClr val="dk1"/>
                </a:solidFill>
              </a:rPr>
              <a:t>onations </a:t>
            </a:r>
            <a:endParaRPr sz="2400">
              <a:solidFill>
                <a:schemeClr val="dk1"/>
              </a:solidFill>
            </a:endParaRPr>
          </a:p>
        </p:txBody>
      </p:sp>
      <p:pic>
        <p:nvPicPr>
          <p:cNvPr id="157" name="Google Shape;157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28000" y="1976963"/>
            <a:ext cx="1189551" cy="1189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50825" y="2057800"/>
            <a:ext cx="1189551" cy="1189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72375" y="2057800"/>
            <a:ext cx="1349976" cy="1349976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21"/>
          <p:cNvSpPr txBox="1"/>
          <p:nvPr/>
        </p:nvSpPr>
        <p:spPr>
          <a:xfrm>
            <a:off x="3133678" y="3811825"/>
            <a:ext cx="2996043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 dirty="0">
                <a:solidFill>
                  <a:schemeClr val="dk1"/>
                </a:solidFill>
                <a:latin typeface="Anonymous Pro"/>
                <a:ea typeface="Anonymous Pro"/>
                <a:cs typeface="Anonymous Pro"/>
                <a:sym typeface="Anonymous Pro"/>
              </a:rPr>
              <a:t>(partnering with academics)</a:t>
            </a:r>
            <a:endParaRPr sz="1300" dirty="0">
              <a:solidFill>
                <a:schemeClr val="dk1"/>
              </a:solidFill>
              <a:latin typeface="Anonymous Pro"/>
              <a:ea typeface="Anonymous Pro"/>
              <a:cs typeface="Anonymous Pro"/>
              <a:sym typeface="Anonymous Pro"/>
            </a:endParaRPr>
          </a:p>
        </p:txBody>
      </p:sp>
      <p:sp>
        <p:nvSpPr>
          <p:cNvPr id="161" name="Google Shape;161;p21"/>
          <p:cNvSpPr txBox="1">
            <a:spLocks noGrp="1"/>
          </p:cNvSpPr>
          <p:nvPr>
            <p:ph type="title"/>
          </p:nvPr>
        </p:nvSpPr>
        <p:spPr>
          <a:xfrm>
            <a:off x="311700" y="2673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020">
                <a:latin typeface="Source Code Pro"/>
                <a:ea typeface="Source Code Pro"/>
                <a:cs typeface="Source Code Pro"/>
                <a:sym typeface="Source Code Pro"/>
              </a:rPr>
              <a:t>SUSTAINABILITY</a:t>
            </a:r>
            <a:endParaRPr sz="3020"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346</Words>
  <Application>Microsoft Macintosh PowerPoint</Application>
  <PresentationFormat>On-screen Show (16:9)</PresentationFormat>
  <Paragraphs>94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Source Code Pro Medium</vt:lpstr>
      <vt:lpstr>Anonymous Pro</vt:lpstr>
      <vt:lpstr>Arial</vt:lpstr>
      <vt:lpstr>Source Code Pro</vt:lpstr>
      <vt:lpstr>Simple Light</vt:lpstr>
      <vt:lpstr>PowerPoint Presentation</vt:lpstr>
      <vt:lpstr>MISSION</vt:lpstr>
      <vt:lpstr>MISSION</vt:lpstr>
      <vt:lpstr>MISSION</vt:lpstr>
      <vt:lpstr>MISSION</vt:lpstr>
      <vt:lpstr>MISSION</vt:lpstr>
      <vt:lpstr>PowerPoint Presentation</vt:lpstr>
      <vt:lpstr>OMSF PROJECT SCHEMA</vt:lpstr>
      <vt:lpstr>SUSTAINABILITY</vt:lpstr>
      <vt:lpstr>SOFTWARE PROJECTS</vt:lpstr>
      <vt:lpstr>COMMUNITY-BUILDING PROJECTS</vt:lpstr>
      <vt:lpstr>GET INVOLVED!</vt:lpstr>
      <vt:lpstr>CONNECT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Karmen Condic-Jurkic</cp:lastModifiedBy>
  <cp:revision>2</cp:revision>
  <dcterms:modified xsi:type="dcterms:W3CDTF">2025-02-18T21:58:44Z</dcterms:modified>
</cp:coreProperties>
</file>